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75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95158D-C13E-413E-B3EC-031EFE80EC90}" type="datetimeFigureOut">
              <a:rPr lang="en-US" smtClean="0"/>
              <a:t>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CEC10E-4224-42BD-B8E5-CFECEA6EB028}" type="slidenum">
              <a:rPr lang="en-US" smtClean="0"/>
              <a:t>‹#›</a:t>
            </a:fld>
            <a:endParaRPr lang="en-US"/>
          </a:p>
        </p:txBody>
      </p:sp>
    </p:spTree>
    <p:extLst>
      <p:ext uri="{BB962C8B-B14F-4D97-AF65-F5344CB8AC3E}">
        <p14:creationId xmlns:p14="http://schemas.microsoft.com/office/powerpoint/2010/main" val="1114067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01352FEF-7EA2-401E-A2BF-A6B9379536BB}" type="slidenum">
              <a:rPr lang="en-US" sz="1200" smtClean="0"/>
              <a:pPr eaLnBrk="1" hangingPunct="1"/>
              <a:t>2</a:t>
            </a:fld>
            <a:endParaRPr lang="en-US" sz="1200" smtClean="0"/>
          </a:p>
        </p:txBody>
      </p:sp>
      <p:sp>
        <p:nvSpPr>
          <p:cNvPr id="112643" name="Rectangle 2"/>
          <p:cNvSpPr>
            <a:spLocks noRo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8B86AB3B-CD7E-4436-9275-85BB6EF783C7}" type="slidenum">
              <a:rPr lang="en-US" sz="1200" smtClean="0"/>
              <a:pPr eaLnBrk="1" hangingPunct="1"/>
              <a:t>11</a:t>
            </a:fld>
            <a:endParaRPr lang="en-US" sz="1200" smtClean="0"/>
          </a:p>
        </p:txBody>
      </p:sp>
      <p:sp>
        <p:nvSpPr>
          <p:cNvPr id="121859" name="Rectangle 2"/>
          <p:cNvSpPr>
            <a:spLocks noRot="1"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033C417D-8459-47CA-B909-B5DD087B5BD7}" type="slidenum">
              <a:rPr lang="en-US" sz="1200" smtClean="0"/>
              <a:pPr eaLnBrk="1" hangingPunct="1"/>
              <a:t>12</a:t>
            </a:fld>
            <a:endParaRPr lang="en-US" sz="1200" smtClean="0"/>
          </a:p>
        </p:txBody>
      </p:sp>
      <p:sp>
        <p:nvSpPr>
          <p:cNvPr id="122883" name="Rectangle 2"/>
          <p:cNvSpPr>
            <a:spLocks noRo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Eating breakfast can mean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9D8DC950-1363-4F96-959E-63A2697E2672}" type="slidenum">
              <a:rPr lang="en-US" sz="1200" smtClean="0"/>
              <a:pPr eaLnBrk="1" hangingPunct="1"/>
              <a:t>13</a:t>
            </a:fld>
            <a:endParaRPr lang="en-US" sz="1200" smtClean="0"/>
          </a:p>
        </p:txBody>
      </p:sp>
      <p:sp>
        <p:nvSpPr>
          <p:cNvPr id="123907" name="Rectangle 2"/>
          <p:cNvSpPr>
            <a:spLocks noRot="1" noChangeArrowheads="1" noTextEdit="1"/>
          </p:cNvSpPr>
          <p:nvPr>
            <p:ph type="sldImg"/>
          </p:nvPr>
        </p:nvSpPr>
        <p:spPr>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a:ln/>
        </p:spPr>
      </p:sp>
      <p:sp>
        <p:nvSpPr>
          <p:cNvPr id="1249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249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B49BFF02-C2A8-47A6-9C18-532C05A9B851}" type="slidenum">
              <a:rPr lang="en-US" sz="1200" smtClean="0"/>
              <a:pPr eaLnBrk="1" hangingPunct="1"/>
              <a:t>14</a:t>
            </a:fld>
            <a:endParaRPr lang="en-US" sz="12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EE2CFBB1-665D-4E5F-98D0-A7374BC1E36B}" type="slidenum">
              <a:rPr lang="en-US" sz="1200" smtClean="0"/>
              <a:pPr eaLnBrk="1" hangingPunct="1"/>
              <a:t>15</a:t>
            </a:fld>
            <a:endParaRPr lang="en-US" sz="1200" smtClean="0"/>
          </a:p>
        </p:txBody>
      </p:sp>
      <p:sp>
        <p:nvSpPr>
          <p:cNvPr id="125955" name="Rectangle 2"/>
          <p:cNvSpPr>
            <a:spLocks noRot="1"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F0AEAD68-0546-4E9B-8900-18C22328013D}" type="slidenum">
              <a:rPr lang="en-US" sz="1200" smtClean="0"/>
              <a:pPr eaLnBrk="1" hangingPunct="1"/>
              <a:t>16</a:t>
            </a:fld>
            <a:endParaRPr lang="en-US" sz="1200" smtClean="0"/>
          </a:p>
        </p:txBody>
      </p:sp>
      <p:sp>
        <p:nvSpPr>
          <p:cNvPr id="126979" name="Rectangle 2"/>
          <p:cNvSpPr>
            <a:spLocks noRot="1" noChangeArrowheads="1" noTextEdit="1"/>
          </p:cNvSpPr>
          <p:nvPr>
            <p:ph type="sldImg"/>
          </p:nvPr>
        </p:nvSpPr>
        <p:spPr>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67DB3A5F-3BB2-4992-BFA2-D306B7AEECA2}" type="slidenum">
              <a:rPr lang="en-US" sz="1200" smtClean="0"/>
              <a:pPr eaLnBrk="1" hangingPunct="1"/>
              <a:t>17</a:t>
            </a:fld>
            <a:endParaRPr lang="en-US" sz="1200" smtClean="0"/>
          </a:p>
        </p:txBody>
      </p:sp>
      <p:sp>
        <p:nvSpPr>
          <p:cNvPr id="128003" name="Rectangle 2"/>
          <p:cNvSpPr>
            <a:spLocks noRot="1" noChangeArrowheads="1" noTextEdit="1"/>
          </p:cNvSpPr>
          <p:nvPr>
            <p:ph type="sldImg"/>
          </p:nvPr>
        </p:nvSpPr>
        <p:spPr>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2B363069-0301-481F-8B3B-3E53DF982A19}" type="slidenum">
              <a:rPr lang="en-US" sz="1200" smtClean="0"/>
              <a:pPr eaLnBrk="1" hangingPunct="1"/>
              <a:t>18</a:t>
            </a:fld>
            <a:endParaRPr lang="en-US" sz="1200" smtClean="0"/>
          </a:p>
        </p:txBody>
      </p:sp>
      <p:sp>
        <p:nvSpPr>
          <p:cNvPr id="129027" name="Rectangle 2"/>
          <p:cNvSpPr>
            <a:spLocks noRo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6DB2EB25-3E70-46E9-A7A3-29DE9DF55E4A}" type="slidenum">
              <a:rPr lang="en-US" sz="1200" smtClean="0"/>
              <a:pPr eaLnBrk="1" hangingPunct="1"/>
              <a:t>19</a:t>
            </a:fld>
            <a:endParaRPr lang="en-US" sz="1200" smtClean="0"/>
          </a:p>
        </p:txBody>
      </p:sp>
      <p:sp>
        <p:nvSpPr>
          <p:cNvPr id="130051" name="Rectangle 2"/>
          <p:cNvSpPr>
            <a:spLocks noRo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EE8B9BA4-9893-411B-859D-8BBDE4705D54}" type="slidenum">
              <a:rPr lang="en-US" sz="1200" smtClean="0"/>
              <a:pPr eaLnBrk="1" hangingPunct="1"/>
              <a:t>20</a:t>
            </a:fld>
            <a:endParaRPr lang="en-US" sz="1200" smtClean="0"/>
          </a:p>
        </p:txBody>
      </p:sp>
      <p:sp>
        <p:nvSpPr>
          <p:cNvPr id="131075" name="Rectangle 2"/>
          <p:cNvSpPr>
            <a:spLocks noRot="1" noChangeArrowheads="1" noTextEdit="1"/>
          </p:cNvSpPr>
          <p:nvPr>
            <p:ph type="sldImg"/>
          </p:nvPr>
        </p:nvSpPr>
        <p:spPr>
          <a:ln/>
        </p:spPr>
      </p:sp>
      <p:sp>
        <p:nvSpPr>
          <p:cNvPr id="1310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573ADC48-FC29-4D18-98AE-ACB6A38EE915}" type="slidenum">
              <a:rPr lang="en-US" sz="1200" smtClean="0"/>
              <a:pPr eaLnBrk="1" hangingPunct="1"/>
              <a:t>3</a:t>
            </a:fld>
            <a:endParaRPr lang="en-US" sz="1200" smtClean="0"/>
          </a:p>
        </p:txBody>
      </p:sp>
      <p:sp>
        <p:nvSpPr>
          <p:cNvPr id="113667" name="Rectangle 2"/>
          <p:cNvSpPr>
            <a:spLocks noRo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01FDB969-6446-47F8-9DEE-286456EC9FB9}" type="slidenum">
              <a:rPr lang="en-US" sz="1200" smtClean="0"/>
              <a:pPr eaLnBrk="1" hangingPunct="1"/>
              <a:t>21</a:t>
            </a:fld>
            <a:endParaRPr lang="en-US" sz="1200" smtClean="0"/>
          </a:p>
        </p:txBody>
      </p:sp>
      <p:sp>
        <p:nvSpPr>
          <p:cNvPr id="132099" name="Rectangle 2"/>
          <p:cNvSpPr>
            <a:spLocks noRot="1" noChangeArrowheads="1" noTextEdit="1"/>
          </p:cNvSpPr>
          <p:nvPr>
            <p:ph type="sldImg"/>
          </p:nvPr>
        </p:nvSpPr>
        <p:spPr>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16669C43-22C8-44FB-B6F3-FF91DA5CDAD8}" type="slidenum">
              <a:rPr lang="en-US" sz="1200" smtClean="0"/>
              <a:pPr eaLnBrk="1" hangingPunct="1"/>
              <a:t>22</a:t>
            </a:fld>
            <a:endParaRPr lang="en-US" sz="1200" smtClean="0"/>
          </a:p>
        </p:txBody>
      </p:sp>
      <p:sp>
        <p:nvSpPr>
          <p:cNvPr id="133123" name="Rectangle 2"/>
          <p:cNvSpPr>
            <a:spLocks noRot="1" noChangeArrowheads="1" noTextEdit="1"/>
          </p:cNvSpPr>
          <p:nvPr>
            <p:ph type="sldImg"/>
          </p:nvPr>
        </p:nvSpPr>
        <p:spPr>
          <a:ln/>
        </p:spPr>
      </p:sp>
      <p:sp>
        <p:nvSpPr>
          <p:cNvPr id="133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973675AF-82F6-42DE-922E-7073D8C89AAA}" type="slidenum">
              <a:rPr lang="en-US" sz="1200" smtClean="0"/>
              <a:pPr eaLnBrk="1" hangingPunct="1"/>
              <a:t>23</a:t>
            </a:fld>
            <a:endParaRPr lang="en-US" sz="1200" smtClean="0"/>
          </a:p>
        </p:txBody>
      </p:sp>
      <p:sp>
        <p:nvSpPr>
          <p:cNvPr id="134147" name="Rectangle 2"/>
          <p:cNvSpPr>
            <a:spLocks noRot="1" noChangeArrowheads="1" noTextEdit="1"/>
          </p:cNvSpPr>
          <p:nvPr>
            <p:ph type="sldImg"/>
          </p:nvPr>
        </p:nvSpPr>
        <p:spPr>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D21C6976-E3EE-4B48-8C69-EDDE585224BE}" type="slidenum">
              <a:rPr lang="en-US" sz="1200" smtClean="0"/>
              <a:pPr eaLnBrk="1" hangingPunct="1"/>
              <a:t>24</a:t>
            </a:fld>
            <a:endParaRPr lang="en-US" sz="1200" smtClean="0"/>
          </a:p>
        </p:txBody>
      </p:sp>
      <p:sp>
        <p:nvSpPr>
          <p:cNvPr id="135171" name="Rectangle 2"/>
          <p:cNvSpPr>
            <a:spLocks noRot="1" noChangeArrowheads="1" noTextEdit="1"/>
          </p:cNvSpPr>
          <p:nvPr>
            <p:ph type="sldImg"/>
          </p:nvPr>
        </p:nvSpPr>
        <p:spPr>
          <a:ln/>
        </p:spPr>
      </p:sp>
      <p:sp>
        <p:nvSpPr>
          <p:cNvPr id="135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CA8988FD-EE3C-4D07-8CA9-0F4F0CAD1954}" type="slidenum">
              <a:rPr lang="en-US" sz="1200" smtClean="0"/>
              <a:pPr eaLnBrk="1" hangingPunct="1"/>
              <a:t>25</a:t>
            </a:fld>
            <a:endParaRPr lang="en-US" sz="1200" smtClean="0"/>
          </a:p>
        </p:txBody>
      </p:sp>
      <p:sp>
        <p:nvSpPr>
          <p:cNvPr id="136195" name="Rectangle 2"/>
          <p:cNvSpPr>
            <a:spLocks noRot="1" noChangeArrowheads="1" noTextEdit="1"/>
          </p:cNvSpPr>
          <p:nvPr>
            <p:ph type="sldImg"/>
          </p:nvPr>
        </p:nvSpPr>
        <p:spPr>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ln/>
        </p:spPr>
      </p:sp>
      <p:sp>
        <p:nvSpPr>
          <p:cNvPr id="137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37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4207A028-44B0-42D0-8D42-50AB6EA09C00}" type="slidenum">
              <a:rPr lang="en-US" sz="1200" smtClean="0"/>
              <a:pPr eaLnBrk="1" hangingPunct="1"/>
              <a:t>26</a:t>
            </a:fld>
            <a:endParaRPr lang="en-US" sz="12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38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E6246AEE-10AB-40B3-816B-EE6857C4D2E9}" type="slidenum">
              <a:rPr lang="en-US" sz="1200" smtClean="0"/>
              <a:pPr eaLnBrk="1" hangingPunct="1"/>
              <a:t>27</a:t>
            </a:fld>
            <a:endParaRPr lang="en-US" sz="120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03718ECC-2162-42E1-9DD7-EF27CD528749}" type="slidenum">
              <a:rPr lang="en-US" sz="1200" smtClean="0"/>
              <a:pPr eaLnBrk="1" hangingPunct="1"/>
              <a:t>28</a:t>
            </a:fld>
            <a:endParaRPr lang="en-US" sz="1200" smtClean="0"/>
          </a:p>
        </p:txBody>
      </p:sp>
      <p:sp>
        <p:nvSpPr>
          <p:cNvPr id="139267" name="Rectangle 2"/>
          <p:cNvSpPr>
            <a:spLocks noRot="1" noChangeArrowheads="1" noTextEdit="1"/>
          </p:cNvSpPr>
          <p:nvPr>
            <p:ph type="sldImg"/>
          </p:nvPr>
        </p:nvSpPr>
        <p:spPr>
          <a:ln/>
        </p:spPr>
      </p:sp>
      <p:sp>
        <p:nvSpPr>
          <p:cNvPr id="139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a:ln/>
        </p:spPr>
      </p:sp>
      <p:sp>
        <p:nvSpPr>
          <p:cNvPr id="140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40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DF023758-565E-48E3-9555-F6BF2F136930}" type="slidenum">
              <a:rPr lang="en-US" sz="1200" smtClean="0"/>
              <a:pPr eaLnBrk="1" hangingPunct="1"/>
              <a:t>29</a:t>
            </a:fld>
            <a:endParaRPr lang="en-US" sz="120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9C90F820-2F15-40E5-B43E-CF93C6367B73}" type="slidenum">
              <a:rPr lang="en-US" sz="1200" smtClean="0"/>
              <a:pPr eaLnBrk="1" hangingPunct="1"/>
              <a:t>30</a:t>
            </a:fld>
            <a:endParaRPr lang="en-US" sz="1200" smtClean="0"/>
          </a:p>
        </p:txBody>
      </p:sp>
      <p:sp>
        <p:nvSpPr>
          <p:cNvPr id="141315" name="Rectangle 2"/>
          <p:cNvSpPr>
            <a:spLocks noRot="1" noChangeArrowheads="1" noTextEdit="1"/>
          </p:cNvSpPr>
          <p:nvPr>
            <p:ph type="sldImg"/>
          </p:nvPr>
        </p:nvSpPr>
        <p:spPr>
          <a:ln/>
        </p:spPr>
      </p:sp>
      <p:sp>
        <p:nvSpPr>
          <p:cNvPr id="141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6378E986-82CB-4685-8CBB-99B3322331B4}" type="slidenum">
              <a:rPr lang="en-US" sz="1200" smtClean="0"/>
              <a:pPr eaLnBrk="1" hangingPunct="1"/>
              <a:t>4</a:t>
            </a:fld>
            <a:endParaRPr lang="en-US" sz="1200" smtClean="0"/>
          </a:p>
        </p:txBody>
      </p:sp>
      <p:sp>
        <p:nvSpPr>
          <p:cNvPr id="114691" name="Rectangle 2"/>
          <p:cNvSpPr>
            <a:spLocks noRo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000" smtClean="0"/>
              <a:t>Disorganization in school can show up in many different ways.  Listed here are situations that may be a sign that your child is having problems with organization and planning.   </a:t>
            </a:r>
          </a:p>
          <a:p>
            <a:pPr lvl="1" eaLnBrk="1" hangingPunct="1"/>
            <a:r>
              <a:rPr lang="en-US" sz="1000" smtClean="0"/>
              <a:t>Fails to bring home homework assignments</a:t>
            </a:r>
          </a:p>
          <a:p>
            <a:pPr lvl="1" eaLnBrk="1" hangingPunct="1"/>
            <a:r>
              <a:rPr lang="en-US" sz="1000" smtClean="0"/>
              <a:t>Does not know the exact homework assignment</a:t>
            </a:r>
          </a:p>
          <a:p>
            <a:pPr lvl="1" eaLnBrk="1" hangingPunct="1"/>
            <a:r>
              <a:rPr lang="en-US" sz="1000" smtClean="0"/>
              <a:t>Fails to return completed homework</a:t>
            </a:r>
          </a:p>
          <a:p>
            <a:pPr lvl="1" eaLnBrk="1" hangingPunct="1"/>
            <a:r>
              <a:rPr lang="en-US" sz="1000" smtClean="0"/>
              <a:t>Does not know </a:t>
            </a:r>
            <a:r>
              <a:rPr lang="en-US" sz="1000" i="1" smtClean="0"/>
              <a:t>when</a:t>
            </a:r>
            <a:r>
              <a:rPr lang="en-US" sz="1000" smtClean="0"/>
              <a:t> the teacher gives homework; for example, days of the week that the teacher assigns homework</a:t>
            </a:r>
          </a:p>
          <a:p>
            <a:pPr lvl="1" eaLnBrk="1" hangingPunct="1"/>
            <a:r>
              <a:rPr lang="en-US" sz="1000" smtClean="0"/>
              <a:t>Does not know </a:t>
            </a:r>
            <a:r>
              <a:rPr lang="en-US" sz="1000" i="1" smtClean="0"/>
              <a:t>how</a:t>
            </a:r>
            <a:r>
              <a:rPr lang="en-US" sz="1000" smtClean="0"/>
              <a:t> the teacher typically informs them of the homework assignments</a:t>
            </a:r>
          </a:p>
          <a:p>
            <a:pPr lvl="1" eaLnBrk="1" hangingPunct="1"/>
            <a:r>
              <a:rPr lang="en-US" sz="1000" smtClean="0"/>
              <a:t>Fails to bring home books or needed materials</a:t>
            </a:r>
          </a:p>
          <a:p>
            <a:pPr lvl="1" eaLnBrk="1" hangingPunct="1"/>
            <a:r>
              <a:rPr lang="en-US" sz="1000" smtClean="0"/>
              <a:t>Does not know when assignments are due</a:t>
            </a:r>
          </a:p>
          <a:p>
            <a:pPr lvl="1" eaLnBrk="1" hangingPunct="1"/>
            <a:r>
              <a:rPr lang="en-US" sz="1000" smtClean="0"/>
              <a:t>Does not have papers and study guides to study for test</a:t>
            </a:r>
          </a:p>
          <a:p>
            <a:pPr lvl="1" eaLnBrk="1" hangingPunct="1"/>
            <a:r>
              <a:rPr lang="en-US" sz="1000" smtClean="0"/>
              <a:t>Does not know when tests are scheduled</a:t>
            </a:r>
          </a:p>
          <a:p>
            <a:pPr lvl="1" eaLnBrk="1" hangingPunct="1"/>
            <a:r>
              <a:rPr lang="en-US" sz="1000" smtClean="0"/>
              <a:t>Does not have a regular study place</a:t>
            </a:r>
          </a:p>
          <a:p>
            <a:pPr lvl="1" eaLnBrk="1" hangingPunct="1"/>
            <a:r>
              <a:rPr lang="en-US" sz="1000" smtClean="0"/>
              <a:t>Does not have needed supplies for homework </a:t>
            </a:r>
          </a:p>
          <a:p>
            <a:pPr lvl="1" eaLnBrk="1" hangingPunct="1"/>
            <a:r>
              <a:rPr lang="en-US" sz="1000" smtClean="0"/>
              <a:t>Waits until the last minute to start homework/studying</a:t>
            </a:r>
          </a:p>
          <a:p>
            <a:pPr lvl="1" eaLnBrk="1" hangingPunct="1"/>
            <a:r>
              <a:rPr lang="en-US" sz="1000" smtClean="0"/>
              <a:t>Runs out of time when studying for tests</a:t>
            </a:r>
          </a:p>
          <a:p>
            <a:pPr eaLnBrk="1" hangingPunct="1"/>
            <a:r>
              <a:rPr lang="en-US" sz="1000" smtClean="0"/>
              <a:t>If your child is having any of the these problems, the organizational methods we will be discussing may help.</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21227734-06DC-4E16-A3BE-04CB91E8BC26}" type="slidenum">
              <a:rPr lang="en-US" sz="1200" smtClean="0"/>
              <a:pPr eaLnBrk="1" hangingPunct="1"/>
              <a:t>31</a:t>
            </a:fld>
            <a:endParaRPr lang="en-US" sz="1200" smtClean="0"/>
          </a:p>
        </p:txBody>
      </p:sp>
      <p:sp>
        <p:nvSpPr>
          <p:cNvPr id="142339" name="Rectangle 2"/>
          <p:cNvSpPr>
            <a:spLocks noRot="1" noChangeArrowheads="1" noTextEdit="1"/>
          </p:cNvSpPr>
          <p:nvPr>
            <p:ph type="sldImg"/>
          </p:nvPr>
        </p:nvSpPr>
        <p:spPr>
          <a:ln/>
        </p:spPr>
      </p:sp>
      <p:sp>
        <p:nvSpPr>
          <p:cNvPr id="142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E7A56831-5870-4B0D-8B4C-7B47066A3793}" type="slidenum">
              <a:rPr lang="en-US" sz="1200" smtClean="0"/>
              <a:pPr eaLnBrk="1" hangingPunct="1"/>
              <a:t>32</a:t>
            </a:fld>
            <a:endParaRPr lang="en-US" sz="1200" smtClean="0"/>
          </a:p>
        </p:txBody>
      </p:sp>
      <p:sp>
        <p:nvSpPr>
          <p:cNvPr id="143363" name="Rectangle 2"/>
          <p:cNvSpPr>
            <a:spLocks noRot="1" noChangeArrowheads="1" noTextEdit="1"/>
          </p:cNvSpPr>
          <p:nvPr>
            <p:ph type="sldImg"/>
          </p:nvPr>
        </p:nvSpPr>
        <p:spPr>
          <a:ln/>
        </p:spPr>
      </p:sp>
      <p:sp>
        <p:nvSpPr>
          <p:cNvPr id="143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06694433-64FE-42B3-8739-7B990238A857}" type="slidenum">
              <a:rPr lang="en-US" sz="1200" smtClean="0"/>
              <a:pPr eaLnBrk="1" hangingPunct="1"/>
              <a:t>33</a:t>
            </a:fld>
            <a:endParaRPr lang="en-US" sz="1200" smtClean="0"/>
          </a:p>
        </p:txBody>
      </p:sp>
      <p:sp>
        <p:nvSpPr>
          <p:cNvPr id="144387" name="Rectangle 2"/>
          <p:cNvSpPr>
            <a:spLocks noRot="1" noChangeArrowheads="1" noTextEdit="1"/>
          </p:cNvSpPr>
          <p:nvPr>
            <p:ph type="sldImg"/>
          </p:nvPr>
        </p:nvSpPr>
        <p:spPr>
          <a:ln/>
        </p:spPr>
      </p:sp>
      <p:sp>
        <p:nvSpPr>
          <p:cNvPr id="144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D3D50F6E-9B54-46A3-86A2-87B03FB5522C}" type="slidenum">
              <a:rPr lang="en-US" sz="1200" smtClean="0"/>
              <a:pPr eaLnBrk="1" hangingPunct="1"/>
              <a:t>34</a:t>
            </a:fld>
            <a:endParaRPr lang="en-US" sz="1200" smtClean="0"/>
          </a:p>
        </p:txBody>
      </p:sp>
      <p:sp>
        <p:nvSpPr>
          <p:cNvPr id="145411" name="Rectangle 2"/>
          <p:cNvSpPr>
            <a:spLocks noRot="1" noChangeArrowheads="1" noTextEdit="1"/>
          </p:cNvSpPr>
          <p:nvPr>
            <p:ph type="sldImg"/>
          </p:nvPr>
        </p:nvSpPr>
        <p:spPr>
          <a:ln/>
        </p:spPr>
      </p:sp>
      <p:sp>
        <p:nvSpPr>
          <p:cNvPr id="145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DA935194-5553-4B7C-A387-4C7868DCC7A6}" type="slidenum">
              <a:rPr lang="en-US" sz="1200" smtClean="0"/>
              <a:pPr eaLnBrk="1" hangingPunct="1"/>
              <a:t>35</a:t>
            </a:fld>
            <a:endParaRPr lang="en-US" sz="1200" smtClean="0"/>
          </a:p>
        </p:txBody>
      </p:sp>
      <p:sp>
        <p:nvSpPr>
          <p:cNvPr id="146435" name="Rectangle 2"/>
          <p:cNvSpPr>
            <a:spLocks noRot="1" noChangeArrowheads="1" noTextEdit="1"/>
          </p:cNvSpPr>
          <p:nvPr>
            <p:ph type="sldImg"/>
          </p:nvPr>
        </p:nvSpPr>
        <p:spPr>
          <a:ln/>
        </p:spPr>
      </p:sp>
      <p:sp>
        <p:nvSpPr>
          <p:cNvPr id="146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4992DE04-2E8D-4018-A759-D4BD343EA601}" type="slidenum">
              <a:rPr lang="en-US" sz="1200" smtClean="0"/>
              <a:pPr eaLnBrk="1" hangingPunct="1"/>
              <a:t>36</a:t>
            </a:fld>
            <a:endParaRPr lang="en-US" sz="1200" smtClean="0"/>
          </a:p>
        </p:txBody>
      </p:sp>
      <p:sp>
        <p:nvSpPr>
          <p:cNvPr id="147459" name="Rectangle 2"/>
          <p:cNvSpPr>
            <a:spLocks noRot="1" noChangeArrowheads="1" noTextEdit="1"/>
          </p:cNvSpPr>
          <p:nvPr>
            <p:ph type="sldImg"/>
          </p:nvPr>
        </p:nvSpPr>
        <p:spPr>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FB5A7D51-792D-4AF4-ACFE-962C45E72B67}" type="slidenum">
              <a:rPr lang="en-US" sz="1200" smtClean="0"/>
              <a:pPr eaLnBrk="1" hangingPunct="1"/>
              <a:t>37</a:t>
            </a:fld>
            <a:endParaRPr lang="en-US" sz="1200" smtClean="0"/>
          </a:p>
        </p:txBody>
      </p:sp>
      <p:sp>
        <p:nvSpPr>
          <p:cNvPr id="148483" name="Rectangle 2"/>
          <p:cNvSpPr>
            <a:spLocks noRot="1" noChangeArrowheads="1" noTextEdit="1"/>
          </p:cNvSpPr>
          <p:nvPr>
            <p:ph type="sldImg"/>
          </p:nvPr>
        </p:nvSpPr>
        <p:spPr>
          <a:ln/>
        </p:spPr>
      </p:sp>
      <p:sp>
        <p:nvSpPr>
          <p:cNvPr id="148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Are we assisting the student to get through the product or are we assisting them in getting through the PROCESS of doing the homework</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B7EDB62D-9A61-490F-8089-77780224DE25}" type="slidenum">
              <a:rPr lang="en-US" sz="1200" smtClean="0"/>
              <a:pPr eaLnBrk="1" hangingPunct="1"/>
              <a:t>38</a:t>
            </a:fld>
            <a:endParaRPr lang="en-US" sz="1200" smtClean="0"/>
          </a:p>
        </p:txBody>
      </p:sp>
      <p:sp>
        <p:nvSpPr>
          <p:cNvPr id="149507" name="Rectangle 2"/>
          <p:cNvSpPr>
            <a:spLocks noRot="1" noChangeArrowheads="1" noTextEdit="1"/>
          </p:cNvSpPr>
          <p:nvPr>
            <p:ph type="sldImg"/>
          </p:nvPr>
        </p:nvSpPr>
        <p:spPr>
          <a:ln/>
        </p:spPr>
      </p:sp>
      <p:sp>
        <p:nvSpPr>
          <p:cNvPr id="149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At school the boundaries are very defined, there are specific times, location and process that a student is required to do. At home there is so much more flexibility that these may cause the student with ASD more difficulty. Think about it when in school ALL the students are doing the work at the same time which creates a social network for the student to see what they should be doing while at home there is not the same supports. Whereas there is specific time constraints at school ( periods, bells, Reading time) there is not time management structure at home. How long should the homework take? When should I do it?</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A0CE1760-75FA-467D-BFAE-FFDDAC098A11}" type="slidenum">
              <a:rPr lang="en-US" sz="1200" smtClean="0"/>
              <a:pPr eaLnBrk="1" hangingPunct="1"/>
              <a:t>39</a:t>
            </a:fld>
            <a:endParaRPr lang="en-US" sz="1200" smtClean="0"/>
          </a:p>
        </p:txBody>
      </p:sp>
      <p:sp>
        <p:nvSpPr>
          <p:cNvPr id="150531" name="Rectangle 2"/>
          <p:cNvSpPr>
            <a:spLocks noRot="1" noChangeArrowheads="1" noTextEdit="1"/>
          </p:cNvSpPr>
          <p:nvPr>
            <p:ph type="sldImg"/>
          </p:nvPr>
        </p:nvSpPr>
        <p:spPr>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3027945B-3DA5-47CE-8894-9632C1C1624C}" type="slidenum">
              <a:rPr lang="en-US" sz="1200" smtClean="0"/>
              <a:pPr eaLnBrk="1" hangingPunct="1"/>
              <a:t>40</a:t>
            </a:fld>
            <a:endParaRPr lang="en-US" sz="1200" smtClean="0"/>
          </a:p>
        </p:txBody>
      </p:sp>
      <p:sp>
        <p:nvSpPr>
          <p:cNvPr id="151555" name="Rectangle 2"/>
          <p:cNvSpPr>
            <a:spLocks noRot="1" noChangeArrowheads="1" noTextEdit="1"/>
          </p:cNvSpPr>
          <p:nvPr>
            <p:ph type="sldImg"/>
          </p:nvPr>
        </p:nvSpPr>
        <p:spPr>
          <a:ln/>
        </p:spPr>
      </p:sp>
      <p:sp>
        <p:nvSpPr>
          <p:cNvPr id="151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8670F267-F8FA-4FA5-985E-8DC6CBADB941}" type="slidenum">
              <a:rPr lang="en-US" sz="1200" smtClean="0"/>
              <a:pPr eaLnBrk="1" hangingPunct="1"/>
              <a:t>5</a:t>
            </a:fld>
            <a:endParaRPr lang="en-US" sz="1200" smtClean="0"/>
          </a:p>
        </p:txBody>
      </p:sp>
      <p:sp>
        <p:nvSpPr>
          <p:cNvPr id="115715" name="Rectangle 2"/>
          <p:cNvSpPr>
            <a:spLocks noRot="1" noChangeArrowheads="1" noTextEdit="1"/>
          </p:cNvSpPr>
          <p:nvPr>
            <p:ph type="sldImg"/>
          </p:nvPr>
        </p:nvSpPr>
        <p:spPr>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3844D045-AEE3-4EE1-B62F-3C7FED748543}" type="slidenum">
              <a:rPr lang="en-US" sz="1200" smtClean="0"/>
              <a:pPr eaLnBrk="1" hangingPunct="1"/>
              <a:t>41</a:t>
            </a:fld>
            <a:endParaRPr lang="en-US" sz="1200" smtClean="0"/>
          </a:p>
        </p:txBody>
      </p:sp>
      <p:sp>
        <p:nvSpPr>
          <p:cNvPr id="152579" name="Rectangle 2"/>
          <p:cNvSpPr>
            <a:spLocks noRot="1" noChangeArrowheads="1" noTextEdit="1"/>
          </p:cNvSpPr>
          <p:nvPr>
            <p:ph type="sldImg"/>
          </p:nvPr>
        </p:nvSpPr>
        <p:spPr>
          <a:ln/>
        </p:spPr>
      </p:sp>
      <p:sp>
        <p:nvSpPr>
          <p:cNvPr id="152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809C3B19-BDEB-4AC7-B59E-31A26BC5724B}" type="slidenum">
              <a:rPr lang="en-US" sz="1200" smtClean="0"/>
              <a:pPr eaLnBrk="1" hangingPunct="1"/>
              <a:t>42</a:t>
            </a:fld>
            <a:endParaRPr lang="en-US" sz="1200" smtClean="0"/>
          </a:p>
        </p:txBody>
      </p:sp>
      <p:sp>
        <p:nvSpPr>
          <p:cNvPr id="153603" name="Rectangle 2"/>
          <p:cNvSpPr>
            <a:spLocks noRot="1" noChangeArrowheads="1" noTextEdit="1"/>
          </p:cNvSpPr>
          <p:nvPr>
            <p:ph type="sldImg"/>
          </p:nvPr>
        </p:nvSpPr>
        <p:spPr>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It will be important for your child to have a system to keep track of all the papers that need to go back and forth to school.  In addition to homework papers, your child will need to keep track of study guides and previously graded papers to study for tests at home.  Here are two ideas for keeping track of papers.</a:t>
            </a:r>
          </a:p>
          <a:p>
            <a:pPr eaLnBrk="1" hangingPunct="1"/>
            <a:r>
              <a:rPr lang="en-US" smtClean="0"/>
              <a:t>First, provide your child with a subject folder.  Your child will need a folder to keep all her papers organized.  A notebook with multiple pockets will allow her to keep her papers organized by subject.  An accordion file, like the one shown here, can also be used.    </a:t>
            </a:r>
          </a:p>
          <a:p>
            <a:pPr eaLnBrk="1" hangingPunct="1"/>
            <a:r>
              <a:rPr lang="en-US" smtClean="0"/>
              <a:t>Second, teach your child to have a nightly planning time.  Have her spend a few minutes each night organizing her papers.  This should including placing all papers that need to go back to school in their proper pocket in the subject folder and placing the folder, books, and other needed materials into her backpack. </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7E8706F1-5EE5-4551-B9D6-C0894BEF550A}" type="slidenum">
              <a:rPr lang="en-US" sz="1200" smtClean="0"/>
              <a:pPr eaLnBrk="1" hangingPunct="1"/>
              <a:t>43</a:t>
            </a:fld>
            <a:endParaRPr lang="en-US" sz="1200" smtClean="0"/>
          </a:p>
        </p:txBody>
      </p:sp>
      <p:sp>
        <p:nvSpPr>
          <p:cNvPr id="154627" name="Rectangle 2"/>
          <p:cNvSpPr>
            <a:spLocks noRot="1" noChangeArrowheads="1" noTextEdit="1"/>
          </p:cNvSpPr>
          <p:nvPr>
            <p:ph type="sldImg"/>
          </p:nvPr>
        </p:nvSpPr>
        <p:spPr>
          <a:ln/>
        </p:spPr>
      </p:sp>
      <p:sp>
        <p:nvSpPr>
          <p:cNvPr id="154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 Most children have important social and recreational activities going on throughout the week.  In order to have time for these activities and still have enough time to get homework completed and study for tests, your child will need to learn to plan ahead. One of the best ways of keeping track of all their activities is through a daily and weekly schedule. </a:t>
            </a:r>
          </a:p>
          <a:p>
            <a:pPr eaLnBrk="1" hangingPunct="1"/>
            <a:r>
              <a:rPr lang="en-US" smtClean="0"/>
              <a:t>Provide your child with a way to map out a daily and weekly schedule.  A dry erase marker board attached to the bedroom wall provides a good way for your child to see the activities of the week at a glance.  Making a large paper schedule or using a week-at-a-glance calendar can also work.  Before school, these schedules can serve as a reminder of what your child needs to bring home from school that day.  After school, they can help your child decide what he needs to work on that day. </a:t>
            </a:r>
          </a:p>
          <a:p>
            <a:pPr eaLnBrk="1" hangingPunct="1"/>
            <a:r>
              <a:rPr lang="en-US" smtClean="0"/>
              <a:t>At the beginning of the week, have your child list out all the activities for the coming week.  This will help your child plan.  For example, if your child has a Spanish test on Thursday and she needs two days to study for it, she can plan on bringing her book home Tuesday and Wednesday nights.  </a:t>
            </a:r>
            <a:r>
              <a:rPr lang="en-US" i="1" smtClean="0"/>
              <a:t>[refer to graphic on slide]</a:t>
            </a:r>
            <a:r>
              <a:rPr lang="en-US" smtClean="0"/>
              <a:t>      </a:t>
            </a:r>
          </a:p>
          <a:p>
            <a:pPr eaLnBrk="1" hangingPunct="1"/>
            <a:r>
              <a:rPr lang="en-US" smtClean="0"/>
              <a:t>Each day, help your child decide what needs to be done that day and when to do it.  This should include a listing of all homework assignments and other activities and responsibilities.  It is often a good idea to decide ahead of time on the order of homework assignments, sandwiching the harder assignments in between the easier assignments. </a:t>
            </a:r>
            <a:r>
              <a:rPr lang="en-US" i="1" smtClean="0"/>
              <a:t>[refer to schedule on slide]</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96616B13-D312-4E1A-9193-41FC5BF86C32}" type="slidenum">
              <a:rPr lang="en-US" sz="1200" smtClean="0"/>
              <a:pPr eaLnBrk="1" hangingPunct="1"/>
              <a:t>44</a:t>
            </a:fld>
            <a:endParaRPr lang="en-US" sz="1200" smtClean="0"/>
          </a:p>
        </p:txBody>
      </p:sp>
      <p:sp>
        <p:nvSpPr>
          <p:cNvPr id="155651" name="Rectangle 2"/>
          <p:cNvSpPr>
            <a:spLocks noRot="1" noChangeArrowheads="1" noTextEdit="1"/>
          </p:cNvSpPr>
          <p:nvPr>
            <p:ph type="sldImg"/>
          </p:nvPr>
        </p:nvSpPr>
        <p:spPr>
          <a:ln/>
        </p:spPr>
      </p:sp>
      <p:sp>
        <p:nvSpPr>
          <p:cNvPr id="155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One of the most basic habits you can teach your child is to study in one place.  Help your child choose a particular location that she can use each time she studies.  An effective workplace is one that has adequate space to spread out, is well lit, has the needed supplies close at hand, and is relatively free from distractions.</a:t>
            </a:r>
          </a:p>
          <a:p>
            <a:pPr eaLnBrk="1" hangingPunct="1"/>
            <a:r>
              <a:rPr lang="en-US" smtClean="0"/>
              <a:t>Observations and surveys of children and adolescents have shown that they frequently choose to study while listening to a radio or watching television.  Should this practice be discouraged?  Based on studies in this area, the answer appears to be “it depends.”</a:t>
            </a:r>
          </a:p>
          <a:p>
            <a:pPr eaLnBrk="1" hangingPunct="1"/>
            <a:r>
              <a:rPr lang="en-US" smtClean="0"/>
              <a:t>Audio and visual distractions will tend to interfere more with difficult assignments than with easy and routine assignments.  In addition, meaningful background sounds, such as TV and speech, tend to be more distracting than music or other nonvocal background noise.  As a general rule, you should try to control and limit meaningful distractions, such as telephone, TV, and interruptions from others during study time, particularly during difficult tasks.  Do not worry as much about music and other nonvocal background noise during easy and routine assignments, if your child is completing her work.</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a:ln/>
        </p:spPr>
      </p:sp>
      <p:sp>
        <p:nvSpPr>
          <p:cNvPr id="156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56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010C58DD-E60A-469C-9CF4-7FB6976C713C}" type="slidenum">
              <a:rPr lang="en-US" sz="1200" smtClean="0"/>
              <a:pPr eaLnBrk="1" hangingPunct="1"/>
              <a:t>45</a:t>
            </a:fld>
            <a:endParaRPr lang="en-US" sz="120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a:ln/>
        </p:spPr>
      </p:sp>
      <p:sp>
        <p:nvSpPr>
          <p:cNvPr id="157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57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9BD9C96B-928E-4814-8372-7B289419236A}" type="slidenum">
              <a:rPr lang="en-US" sz="1200" smtClean="0"/>
              <a:pPr eaLnBrk="1" hangingPunct="1"/>
              <a:t>46</a:t>
            </a:fld>
            <a:endParaRPr lang="en-US" sz="120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E8C2498F-46AA-4DD5-BE3E-8B7DDBC9F58B}" type="slidenum">
              <a:rPr lang="en-US" sz="1200" smtClean="0"/>
              <a:pPr eaLnBrk="1" hangingPunct="1"/>
              <a:t>47</a:t>
            </a:fld>
            <a:endParaRPr lang="en-US" sz="1200" smtClean="0"/>
          </a:p>
        </p:txBody>
      </p:sp>
      <p:sp>
        <p:nvSpPr>
          <p:cNvPr id="158723" name="Rectangle 2"/>
          <p:cNvSpPr>
            <a:spLocks noRot="1" noChangeArrowheads="1" noTextEdit="1"/>
          </p:cNvSpPr>
          <p:nvPr>
            <p:ph type="sldImg"/>
          </p:nvPr>
        </p:nvSpPr>
        <p:spPr>
          <a:xfrm>
            <a:off x="1238379" y="686362"/>
            <a:ext cx="4384320" cy="3428599"/>
          </a:xfrm>
          <a:ln/>
        </p:spPr>
      </p:sp>
      <p:sp>
        <p:nvSpPr>
          <p:cNvPr id="158724"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EDFC4055-E216-4409-B545-1721F7C1A9CC}" type="slidenum">
              <a:rPr lang="en-US" sz="1200" smtClean="0"/>
              <a:pPr eaLnBrk="1" hangingPunct="1"/>
              <a:t>48</a:t>
            </a:fld>
            <a:endParaRPr lang="en-US" sz="1200" smtClean="0"/>
          </a:p>
        </p:txBody>
      </p:sp>
      <p:sp>
        <p:nvSpPr>
          <p:cNvPr id="159747" name="Rectangle 2"/>
          <p:cNvSpPr>
            <a:spLocks noRot="1" noChangeArrowheads="1" noTextEdit="1"/>
          </p:cNvSpPr>
          <p:nvPr>
            <p:ph type="sldImg"/>
          </p:nvPr>
        </p:nvSpPr>
        <p:spPr>
          <a:xfrm>
            <a:off x="1238379" y="686362"/>
            <a:ext cx="4384320" cy="3428599"/>
          </a:xfrm>
          <a:ln/>
        </p:spPr>
      </p:sp>
      <p:sp>
        <p:nvSpPr>
          <p:cNvPr id="159748"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7EE900E1-19B0-4EC3-8C5E-D2725F192000}" type="slidenum">
              <a:rPr lang="en-US" sz="1200" smtClean="0"/>
              <a:pPr eaLnBrk="1" hangingPunct="1"/>
              <a:t>49</a:t>
            </a:fld>
            <a:endParaRPr lang="en-US" sz="1200" smtClean="0"/>
          </a:p>
        </p:txBody>
      </p:sp>
      <p:sp>
        <p:nvSpPr>
          <p:cNvPr id="160771" name="Rectangle 2"/>
          <p:cNvSpPr>
            <a:spLocks noRot="1" noChangeArrowheads="1" noTextEdit="1"/>
          </p:cNvSpPr>
          <p:nvPr>
            <p:ph type="sldImg"/>
          </p:nvPr>
        </p:nvSpPr>
        <p:spPr>
          <a:xfrm>
            <a:off x="1238379" y="686362"/>
            <a:ext cx="4384320" cy="3428599"/>
          </a:xfrm>
          <a:ln/>
        </p:spPr>
      </p:sp>
      <p:sp>
        <p:nvSpPr>
          <p:cNvPr id="160772"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F2C27839-41ED-4088-81D3-AAB9CDD48936}" type="slidenum">
              <a:rPr lang="en-US" sz="1200" smtClean="0"/>
              <a:pPr eaLnBrk="1" hangingPunct="1"/>
              <a:t>50</a:t>
            </a:fld>
            <a:endParaRPr lang="en-US" sz="1200" smtClean="0"/>
          </a:p>
        </p:txBody>
      </p:sp>
      <p:sp>
        <p:nvSpPr>
          <p:cNvPr id="161795" name="Rectangle 2"/>
          <p:cNvSpPr>
            <a:spLocks noRot="1" noChangeArrowheads="1" noTextEdit="1"/>
          </p:cNvSpPr>
          <p:nvPr>
            <p:ph type="sldImg"/>
          </p:nvPr>
        </p:nvSpPr>
        <p:spPr>
          <a:xfrm>
            <a:off x="1238379" y="686362"/>
            <a:ext cx="4384320" cy="3428599"/>
          </a:xfrm>
          <a:ln/>
        </p:spPr>
      </p:sp>
      <p:sp>
        <p:nvSpPr>
          <p:cNvPr id="161796"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120A572F-0E00-4622-BD26-C44CE30025F1}" type="slidenum">
              <a:rPr lang="en-US" sz="1200" smtClean="0"/>
              <a:pPr eaLnBrk="1" hangingPunct="1"/>
              <a:t>6</a:t>
            </a:fld>
            <a:endParaRPr lang="en-US" sz="1200" smtClean="0"/>
          </a:p>
        </p:txBody>
      </p:sp>
      <p:sp>
        <p:nvSpPr>
          <p:cNvPr id="116739" name="Rectangle 2"/>
          <p:cNvSpPr>
            <a:spLocks noRot="1" noChangeArrowheads="1" noTextEdit="1"/>
          </p:cNvSpPr>
          <p:nvPr>
            <p:ph type="sldImg"/>
          </p:nvPr>
        </p:nvSpPr>
        <p:spPr>
          <a:ln/>
        </p:spPr>
      </p:sp>
      <p:sp>
        <p:nvSpPr>
          <p:cNvPr id="116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F29EA737-9F7C-4409-B5FB-3E7D03E53265}" type="slidenum">
              <a:rPr lang="en-US" sz="1200" smtClean="0"/>
              <a:pPr eaLnBrk="1" hangingPunct="1"/>
              <a:t>51</a:t>
            </a:fld>
            <a:endParaRPr lang="en-US" sz="1200" smtClean="0"/>
          </a:p>
        </p:txBody>
      </p:sp>
      <p:sp>
        <p:nvSpPr>
          <p:cNvPr id="162819" name="Rectangle 2"/>
          <p:cNvSpPr>
            <a:spLocks noRot="1" noChangeArrowheads="1" noTextEdit="1"/>
          </p:cNvSpPr>
          <p:nvPr>
            <p:ph type="sldImg"/>
          </p:nvPr>
        </p:nvSpPr>
        <p:spPr>
          <a:xfrm>
            <a:off x="1238379" y="686362"/>
            <a:ext cx="4384320" cy="3428599"/>
          </a:xfrm>
          <a:ln/>
        </p:spPr>
      </p:sp>
      <p:sp>
        <p:nvSpPr>
          <p:cNvPr id="162820"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D43A228A-5F71-4731-8B55-494482DF9462}" type="slidenum">
              <a:rPr lang="en-US" sz="1200" smtClean="0"/>
              <a:pPr eaLnBrk="1" hangingPunct="1"/>
              <a:t>52</a:t>
            </a:fld>
            <a:endParaRPr lang="en-US" sz="1200" smtClean="0"/>
          </a:p>
        </p:txBody>
      </p:sp>
      <p:sp>
        <p:nvSpPr>
          <p:cNvPr id="163843" name="Rectangle 2"/>
          <p:cNvSpPr>
            <a:spLocks noRot="1" noChangeArrowheads="1" noTextEdit="1"/>
          </p:cNvSpPr>
          <p:nvPr>
            <p:ph type="sldImg"/>
          </p:nvPr>
        </p:nvSpPr>
        <p:spPr>
          <a:xfrm>
            <a:off x="1238379" y="686362"/>
            <a:ext cx="4384320" cy="3428599"/>
          </a:xfrm>
          <a:ln/>
        </p:spPr>
      </p:sp>
      <p:sp>
        <p:nvSpPr>
          <p:cNvPr id="163844"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68A2A90A-8668-428A-9574-16EF415EDFD4}" type="slidenum">
              <a:rPr lang="en-US" sz="1200" smtClean="0"/>
              <a:pPr eaLnBrk="1" hangingPunct="1"/>
              <a:t>53</a:t>
            </a:fld>
            <a:endParaRPr lang="en-US" sz="1200" smtClean="0"/>
          </a:p>
        </p:txBody>
      </p:sp>
      <p:sp>
        <p:nvSpPr>
          <p:cNvPr id="164867" name="Rectangle 2"/>
          <p:cNvSpPr>
            <a:spLocks noRot="1" noChangeArrowheads="1" noTextEdit="1"/>
          </p:cNvSpPr>
          <p:nvPr>
            <p:ph type="sldImg"/>
          </p:nvPr>
        </p:nvSpPr>
        <p:spPr>
          <a:xfrm>
            <a:off x="1238379" y="686362"/>
            <a:ext cx="4384320" cy="3428599"/>
          </a:xfrm>
          <a:ln/>
        </p:spPr>
      </p:sp>
      <p:sp>
        <p:nvSpPr>
          <p:cNvPr id="164868"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0A3D93AC-E37B-43B9-A2A8-5CC70E0E7006}" type="slidenum">
              <a:rPr lang="en-US" sz="1200" smtClean="0"/>
              <a:pPr eaLnBrk="1" hangingPunct="1"/>
              <a:t>54</a:t>
            </a:fld>
            <a:endParaRPr lang="en-US" sz="1200" smtClean="0"/>
          </a:p>
        </p:txBody>
      </p:sp>
      <p:sp>
        <p:nvSpPr>
          <p:cNvPr id="165891" name="Rectangle 2"/>
          <p:cNvSpPr>
            <a:spLocks noRot="1" noChangeArrowheads="1" noTextEdit="1"/>
          </p:cNvSpPr>
          <p:nvPr>
            <p:ph type="sldImg"/>
          </p:nvPr>
        </p:nvSpPr>
        <p:spPr>
          <a:xfrm>
            <a:off x="1238379" y="686362"/>
            <a:ext cx="4384320" cy="3428599"/>
          </a:xfrm>
          <a:ln/>
        </p:spPr>
      </p:sp>
      <p:sp>
        <p:nvSpPr>
          <p:cNvPr id="165892"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40682461-7131-4AE2-9D5E-6C21AA9E5CE5}" type="slidenum">
              <a:rPr lang="en-US" sz="1200" smtClean="0"/>
              <a:pPr eaLnBrk="1" hangingPunct="1"/>
              <a:t>55</a:t>
            </a:fld>
            <a:endParaRPr lang="en-US" sz="1200" smtClean="0"/>
          </a:p>
        </p:txBody>
      </p:sp>
      <p:sp>
        <p:nvSpPr>
          <p:cNvPr id="166915" name="Rectangle 2"/>
          <p:cNvSpPr>
            <a:spLocks noRot="1" noChangeArrowheads="1" noTextEdit="1"/>
          </p:cNvSpPr>
          <p:nvPr>
            <p:ph type="sldImg"/>
          </p:nvPr>
        </p:nvSpPr>
        <p:spPr>
          <a:xfrm>
            <a:off x="1238379" y="686362"/>
            <a:ext cx="4384320" cy="3428599"/>
          </a:xfrm>
          <a:ln/>
        </p:spPr>
      </p:sp>
      <p:sp>
        <p:nvSpPr>
          <p:cNvPr id="166916"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589DB376-23D5-4966-A928-46A606643C04}" type="slidenum">
              <a:rPr lang="en-US" sz="1200" smtClean="0"/>
              <a:pPr eaLnBrk="1" hangingPunct="1"/>
              <a:t>56</a:t>
            </a:fld>
            <a:endParaRPr lang="en-US" sz="1200" smtClean="0"/>
          </a:p>
        </p:txBody>
      </p:sp>
      <p:sp>
        <p:nvSpPr>
          <p:cNvPr id="167939" name="Rectangle 2"/>
          <p:cNvSpPr>
            <a:spLocks noRot="1" noChangeArrowheads="1" noTextEdit="1"/>
          </p:cNvSpPr>
          <p:nvPr>
            <p:ph type="sldImg"/>
          </p:nvPr>
        </p:nvSpPr>
        <p:spPr>
          <a:xfrm>
            <a:off x="1238379" y="686362"/>
            <a:ext cx="4384320" cy="3428599"/>
          </a:xfrm>
          <a:ln/>
        </p:spPr>
      </p:sp>
      <p:sp>
        <p:nvSpPr>
          <p:cNvPr id="167940"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73B86391-271B-48E2-A9CE-0BC776D2A60D}" type="slidenum">
              <a:rPr lang="en-US" sz="1200" smtClean="0"/>
              <a:pPr eaLnBrk="1" hangingPunct="1"/>
              <a:t>57</a:t>
            </a:fld>
            <a:endParaRPr lang="en-US" sz="1200" smtClean="0"/>
          </a:p>
        </p:txBody>
      </p:sp>
      <p:sp>
        <p:nvSpPr>
          <p:cNvPr id="168963" name="Rectangle 2"/>
          <p:cNvSpPr>
            <a:spLocks noRot="1" noChangeArrowheads="1" noTextEdit="1"/>
          </p:cNvSpPr>
          <p:nvPr>
            <p:ph type="sldImg"/>
          </p:nvPr>
        </p:nvSpPr>
        <p:spPr>
          <a:xfrm>
            <a:off x="1238379" y="686362"/>
            <a:ext cx="4384320" cy="3428599"/>
          </a:xfrm>
          <a:ln/>
        </p:spPr>
      </p:sp>
      <p:sp>
        <p:nvSpPr>
          <p:cNvPr id="168964"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DFDC7328-2299-4C92-A31F-6B0EA8E5FC21}" type="slidenum">
              <a:rPr lang="en-US" sz="1200" smtClean="0"/>
              <a:pPr eaLnBrk="1" hangingPunct="1"/>
              <a:t>58</a:t>
            </a:fld>
            <a:endParaRPr lang="en-US" sz="1200" smtClean="0"/>
          </a:p>
        </p:txBody>
      </p:sp>
      <p:sp>
        <p:nvSpPr>
          <p:cNvPr id="169987" name="Rectangle 2"/>
          <p:cNvSpPr>
            <a:spLocks noRot="1" noChangeArrowheads="1" noTextEdit="1"/>
          </p:cNvSpPr>
          <p:nvPr>
            <p:ph type="sldImg"/>
          </p:nvPr>
        </p:nvSpPr>
        <p:spPr>
          <a:xfrm>
            <a:off x="1238379" y="686362"/>
            <a:ext cx="4384320" cy="3428599"/>
          </a:xfrm>
          <a:ln/>
        </p:spPr>
      </p:sp>
      <p:sp>
        <p:nvSpPr>
          <p:cNvPr id="169988"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E2D207CC-DBA3-4FAF-B1A9-92BA4D75017A}" type="slidenum">
              <a:rPr lang="en-US" sz="1200" smtClean="0"/>
              <a:pPr eaLnBrk="1" hangingPunct="1"/>
              <a:t>59</a:t>
            </a:fld>
            <a:endParaRPr lang="en-US" sz="1200" smtClean="0"/>
          </a:p>
        </p:txBody>
      </p:sp>
      <p:sp>
        <p:nvSpPr>
          <p:cNvPr id="171011" name="Rectangle 2"/>
          <p:cNvSpPr>
            <a:spLocks noRot="1" noChangeArrowheads="1" noTextEdit="1"/>
          </p:cNvSpPr>
          <p:nvPr>
            <p:ph type="sldImg"/>
          </p:nvPr>
        </p:nvSpPr>
        <p:spPr>
          <a:xfrm>
            <a:off x="1238379" y="686362"/>
            <a:ext cx="4384320" cy="3428599"/>
          </a:xfrm>
          <a:ln/>
        </p:spPr>
      </p:sp>
      <p:sp>
        <p:nvSpPr>
          <p:cNvPr id="171012"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A03364C9-5C46-4181-A5DC-0D136DC98F8E}" type="slidenum">
              <a:rPr lang="en-US" sz="1200" smtClean="0"/>
              <a:pPr eaLnBrk="1" hangingPunct="1"/>
              <a:t>60</a:t>
            </a:fld>
            <a:endParaRPr lang="en-US" sz="1200" smtClean="0"/>
          </a:p>
        </p:txBody>
      </p:sp>
      <p:sp>
        <p:nvSpPr>
          <p:cNvPr id="172035" name="Rectangle 2"/>
          <p:cNvSpPr>
            <a:spLocks noRot="1" noChangeArrowheads="1" noTextEdit="1"/>
          </p:cNvSpPr>
          <p:nvPr>
            <p:ph type="sldImg"/>
          </p:nvPr>
        </p:nvSpPr>
        <p:spPr>
          <a:xfrm>
            <a:off x="1238379" y="686362"/>
            <a:ext cx="4384320" cy="3428599"/>
          </a:xfrm>
          <a:ln/>
        </p:spPr>
      </p:sp>
      <p:sp>
        <p:nvSpPr>
          <p:cNvPr id="172036"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822E42DD-9A1F-4CD8-A160-A6C13E8FCD7A}" type="slidenum">
              <a:rPr lang="en-US" sz="1200" smtClean="0"/>
              <a:pPr eaLnBrk="1" hangingPunct="1"/>
              <a:t>7</a:t>
            </a:fld>
            <a:endParaRPr lang="en-US" sz="1200" smtClean="0"/>
          </a:p>
        </p:txBody>
      </p:sp>
      <p:sp>
        <p:nvSpPr>
          <p:cNvPr id="117763" name="Rectangle 2"/>
          <p:cNvSpPr>
            <a:spLocks noRo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Saying you need to be organized will not increase a student’s organizational skills. Organizational skills are complicated. We need to be able to make an analysis of the skills the students need and where the break down is occurring and then make a strategy for teaching the skills, make an analysis if it is working.</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B41226DE-952B-4524-806C-AA2876981FA7}" type="slidenum">
              <a:rPr lang="en-US" sz="1200" smtClean="0"/>
              <a:pPr eaLnBrk="1" hangingPunct="1"/>
              <a:t>61</a:t>
            </a:fld>
            <a:endParaRPr lang="en-US" sz="1200" smtClean="0"/>
          </a:p>
        </p:txBody>
      </p:sp>
      <p:sp>
        <p:nvSpPr>
          <p:cNvPr id="173059" name="Rectangle 2"/>
          <p:cNvSpPr>
            <a:spLocks noRot="1" noChangeArrowheads="1" noTextEdit="1"/>
          </p:cNvSpPr>
          <p:nvPr>
            <p:ph type="sldImg"/>
          </p:nvPr>
        </p:nvSpPr>
        <p:spPr>
          <a:xfrm>
            <a:off x="1238379" y="686362"/>
            <a:ext cx="4384320" cy="3428599"/>
          </a:xfrm>
          <a:ln/>
        </p:spPr>
      </p:sp>
      <p:sp>
        <p:nvSpPr>
          <p:cNvPr id="173060"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D6956DCE-5C55-4298-9299-91A0C5F3AA29}" type="slidenum">
              <a:rPr lang="en-US" sz="1200" smtClean="0"/>
              <a:pPr eaLnBrk="1" hangingPunct="1"/>
              <a:t>62</a:t>
            </a:fld>
            <a:endParaRPr lang="en-US" sz="1200" smtClean="0"/>
          </a:p>
        </p:txBody>
      </p:sp>
      <p:sp>
        <p:nvSpPr>
          <p:cNvPr id="174083" name="Rectangle 2"/>
          <p:cNvSpPr>
            <a:spLocks noRot="1" noChangeArrowheads="1" noTextEdit="1"/>
          </p:cNvSpPr>
          <p:nvPr>
            <p:ph type="sldImg"/>
          </p:nvPr>
        </p:nvSpPr>
        <p:spPr>
          <a:xfrm>
            <a:off x="1238379" y="686362"/>
            <a:ext cx="4384320" cy="3428599"/>
          </a:xfrm>
          <a:ln/>
        </p:spPr>
      </p:sp>
      <p:sp>
        <p:nvSpPr>
          <p:cNvPr id="174084"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CB7A1A8B-9C79-4256-8BB8-55A0E7BA74A8}" type="slidenum">
              <a:rPr lang="en-US" sz="1200" smtClean="0"/>
              <a:pPr eaLnBrk="1" hangingPunct="1"/>
              <a:t>63</a:t>
            </a:fld>
            <a:endParaRPr lang="en-US" sz="1200" smtClean="0"/>
          </a:p>
        </p:txBody>
      </p:sp>
      <p:sp>
        <p:nvSpPr>
          <p:cNvPr id="175107" name="Rectangle 2"/>
          <p:cNvSpPr>
            <a:spLocks noRot="1" noChangeArrowheads="1" noTextEdit="1"/>
          </p:cNvSpPr>
          <p:nvPr>
            <p:ph type="sldImg"/>
          </p:nvPr>
        </p:nvSpPr>
        <p:spPr>
          <a:xfrm>
            <a:off x="1238379" y="686362"/>
            <a:ext cx="4384320" cy="3428599"/>
          </a:xfrm>
          <a:ln/>
        </p:spPr>
      </p:sp>
      <p:sp>
        <p:nvSpPr>
          <p:cNvPr id="175108"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3958832E-8161-4D5D-BE39-B4B52C3A9418}" type="slidenum">
              <a:rPr lang="en-US" sz="1200" smtClean="0"/>
              <a:pPr eaLnBrk="1" hangingPunct="1"/>
              <a:t>64</a:t>
            </a:fld>
            <a:endParaRPr lang="en-US" sz="1200" smtClean="0"/>
          </a:p>
        </p:txBody>
      </p:sp>
      <p:sp>
        <p:nvSpPr>
          <p:cNvPr id="176131" name="Rectangle 2"/>
          <p:cNvSpPr>
            <a:spLocks noRot="1" noChangeArrowheads="1" noTextEdit="1"/>
          </p:cNvSpPr>
          <p:nvPr>
            <p:ph type="sldImg"/>
          </p:nvPr>
        </p:nvSpPr>
        <p:spPr>
          <a:xfrm>
            <a:off x="1238379" y="686362"/>
            <a:ext cx="4384320" cy="3428599"/>
          </a:xfrm>
          <a:ln/>
        </p:spPr>
      </p:sp>
      <p:sp>
        <p:nvSpPr>
          <p:cNvPr id="176132"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514E7406-C024-4373-B336-9FFC11C4CF3C}" type="slidenum">
              <a:rPr lang="en-US" sz="1200" smtClean="0"/>
              <a:pPr eaLnBrk="1" hangingPunct="1"/>
              <a:t>65</a:t>
            </a:fld>
            <a:endParaRPr lang="en-US" sz="1200" smtClean="0"/>
          </a:p>
        </p:txBody>
      </p:sp>
      <p:sp>
        <p:nvSpPr>
          <p:cNvPr id="177155" name="Rectangle 2"/>
          <p:cNvSpPr>
            <a:spLocks noRot="1" noChangeArrowheads="1" noTextEdit="1"/>
          </p:cNvSpPr>
          <p:nvPr>
            <p:ph type="sldImg"/>
          </p:nvPr>
        </p:nvSpPr>
        <p:spPr>
          <a:xfrm>
            <a:off x="1238379" y="686362"/>
            <a:ext cx="4384320" cy="3428599"/>
          </a:xfrm>
          <a:ln/>
        </p:spPr>
      </p:sp>
      <p:sp>
        <p:nvSpPr>
          <p:cNvPr id="177156"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D6DF8748-1AC7-44D9-B0CD-1B487F8461AF}" type="slidenum">
              <a:rPr lang="en-US" sz="1200" smtClean="0"/>
              <a:pPr eaLnBrk="1" hangingPunct="1"/>
              <a:t>66</a:t>
            </a:fld>
            <a:endParaRPr lang="en-US" sz="1200" smtClean="0"/>
          </a:p>
        </p:txBody>
      </p:sp>
      <p:sp>
        <p:nvSpPr>
          <p:cNvPr id="178179" name="Rectangle 2"/>
          <p:cNvSpPr>
            <a:spLocks noRot="1" noChangeArrowheads="1" noTextEdit="1"/>
          </p:cNvSpPr>
          <p:nvPr>
            <p:ph type="sldImg"/>
          </p:nvPr>
        </p:nvSpPr>
        <p:spPr>
          <a:xfrm>
            <a:off x="1238379" y="686362"/>
            <a:ext cx="4384320" cy="3428599"/>
          </a:xfrm>
          <a:ln/>
        </p:spPr>
      </p:sp>
      <p:sp>
        <p:nvSpPr>
          <p:cNvPr id="178180"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77BA9C4A-3EE1-49A0-B9B1-A0591B5C018D}" type="slidenum">
              <a:rPr lang="en-US" sz="1200" smtClean="0"/>
              <a:pPr eaLnBrk="1" hangingPunct="1"/>
              <a:t>67</a:t>
            </a:fld>
            <a:endParaRPr lang="en-US" sz="1200" smtClean="0"/>
          </a:p>
        </p:txBody>
      </p:sp>
      <p:sp>
        <p:nvSpPr>
          <p:cNvPr id="179203" name="Rectangle 2"/>
          <p:cNvSpPr>
            <a:spLocks noRot="1" noChangeArrowheads="1" noTextEdit="1"/>
          </p:cNvSpPr>
          <p:nvPr>
            <p:ph type="sldImg"/>
          </p:nvPr>
        </p:nvSpPr>
        <p:spPr>
          <a:xfrm>
            <a:off x="1238379" y="686362"/>
            <a:ext cx="4384320" cy="3428599"/>
          </a:xfrm>
          <a:ln/>
        </p:spPr>
      </p:sp>
      <p:sp>
        <p:nvSpPr>
          <p:cNvPr id="179204"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40156509-6BB8-4FEA-9EF5-447F58457062}" type="slidenum">
              <a:rPr lang="en-US" sz="1200" smtClean="0"/>
              <a:pPr eaLnBrk="1" hangingPunct="1"/>
              <a:t>68</a:t>
            </a:fld>
            <a:endParaRPr lang="en-US" sz="1200" smtClean="0"/>
          </a:p>
        </p:txBody>
      </p:sp>
      <p:sp>
        <p:nvSpPr>
          <p:cNvPr id="180227" name="Rectangle 2"/>
          <p:cNvSpPr>
            <a:spLocks noRot="1" noChangeArrowheads="1" noTextEdit="1"/>
          </p:cNvSpPr>
          <p:nvPr>
            <p:ph type="sldImg"/>
          </p:nvPr>
        </p:nvSpPr>
        <p:spPr>
          <a:xfrm>
            <a:off x="1238379" y="686362"/>
            <a:ext cx="4384320" cy="3428599"/>
          </a:xfrm>
          <a:ln/>
        </p:spPr>
      </p:sp>
      <p:sp>
        <p:nvSpPr>
          <p:cNvPr id="180228"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8D3267E4-0356-40A2-856D-303BEBE289F5}" type="slidenum">
              <a:rPr lang="en-US" sz="1200" smtClean="0"/>
              <a:pPr eaLnBrk="1" hangingPunct="1"/>
              <a:t>69</a:t>
            </a:fld>
            <a:endParaRPr lang="en-US" sz="1200" smtClean="0"/>
          </a:p>
        </p:txBody>
      </p:sp>
      <p:sp>
        <p:nvSpPr>
          <p:cNvPr id="181251" name="Rectangle 2"/>
          <p:cNvSpPr>
            <a:spLocks noRot="1" noChangeArrowheads="1" noTextEdit="1"/>
          </p:cNvSpPr>
          <p:nvPr>
            <p:ph type="sldImg"/>
          </p:nvPr>
        </p:nvSpPr>
        <p:spPr>
          <a:xfrm>
            <a:off x="1238379" y="686362"/>
            <a:ext cx="4384320" cy="3428599"/>
          </a:xfrm>
          <a:ln/>
        </p:spPr>
      </p:sp>
      <p:sp>
        <p:nvSpPr>
          <p:cNvPr id="181252"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2B6ED14D-9FC1-4548-B2B4-E46F62F9416C}" type="slidenum">
              <a:rPr lang="en-US" sz="1200" smtClean="0"/>
              <a:pPr eaLnBrk="1" hangingPunct="1"/>
              <a:t>70</a:t>
            </a:fld>
            <a:endParaRPr lang="en-US" sz="1200" smtClean="0"/>
          </a:p>
        </p:txBody>
      </p:sp>
      <p:sp>
        <p:nvSpPr>
          <p:cNvPr id="182275" name="Rectangle 2"/>
          <p:cNvSpPr>
            <a:spLocks noRot="1" noChangeArrowheads="1" noTextEdit="1"/>
          </p:cNvSpPr>
          <p:nvPr>
            <p:ph type="sldImg"/>
          </p:nvPr>
        </p:nvSpPr>
        <p:spPr>
          <a:xfrm>
            <a:off x="1238379" y="686362"/>
            <a:ext cx="4384320" cy="3428599"/>
          </a:xfrm>
          <a:ln/>
        </p:spPr>
      </p:sp>
      <p:sp>
        <p:nvSpPr>
          <p:cNvPr id="182276"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824153AA-06FA-4467-A172-CA32E9E7AF1D}" type="slidenum">
              <a:rPr lang="en-US" sz="1200" smtClean="0"/>
              <a:pPr eaLnBrk="1" hangingPunct="1"/>
              <a:t>8</a:t>
            </a:fld>
            <a:endParaRPr lang="en-US" sz="1200" smtClean="0"/>
          </a:p>
        </p:txBody>
      </p:sp>
      <p:sp>
        <p:nvSpPr>
          <p:cNvPr id="118787" name="Rectangle 2"/>
          <p:cNvSpPr>
            <a:spLocks noRot="1" noChangeArrowheads="1" noTextEdit="1"/>
          </p:cNvSpPr>
          <p:nvPr>
            <p:ph type="sldImg"/>
          </p:nvPr>
        </p:nvSpPr>
        <p:spPr>
          <a:ln/>
        </p:spPr>
      </p:sp>
      <p:sp>
        <p:nvSpPr>
          <p:cNvPr id="1187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C2A02614-48C5-4DBE-9875-A03BBD982E8B}" type="slidenum">
              <a:rPr lang="en-US" sz="1200" smtClean="0"/>
              <a:pPr eaLnBrk="1" hangingPunct="1"/>
              <a:t>71</a:t>
            </a:fld>
            <a:endParaRPr lang="en-US" sz="1200" smtClean="0"/>
          </a:p>
        </p:txBody>
      </p:sp>
      <p:sp>
        <p:nvSpPr>
          <p:cNvPr id="183299" name="Rectangle 2"/>
          <p:cNvSpPr>
            <a:spLocks noRot="1" noChangeArrowheads="1" noTextEdit="1"/>
          </p:cNvSpPr>
          <p:nvPr>
            <p:ph type="sldImg"/>
          </p:nvPr>
        </p:nvSpPr>
        <p:spPr>
          <a:xfrm>
            <a:off x="1238379" y="686362"/>
            <a:ext cx="4384320" cy="3428599"/>
          </a:xfrm>
          <a:ln/>
        </p:spPr>
      </p:sp>
      <p:sp>
        <p:nvSpPr>
          <p:cNvPr id="183300"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BAB923E4-1F4C-4CF9-995F-B55516B79B67}" type="slidenum">
              <a:rPr lang="en-US" sz="1200" smtClean="0"/>
              <a:pPr eaLnBrk="1" hangingPunct="1"/>
              <a:t>72</a:t>
            </a:fld>
            <a:endParaRPr lang="en-US" sz="1200" smtClean="0"/>
          </a:p>
        </p:txBody>
      </p:sp>
      <p:sp>
        <p:nvSpPr>
          <p:cNvPr id="184323" name="Rectangle 2"/>
          <p:cNvSpPr>
            <a:spLocks noRot="1" noChangeArrowheads="1" noTextEdit="1"/>
          </p:cNvSpPr>
          <p:nvPr>
            <p:ph type="sldImg"/>
          </p:nvPr>
        </p:nvSpPr>
        <p:spPr>
          <a:xfrm>
            <a:off x="1238379" y="686362"/>
            <a:ext cx="4384320" cy="3428599"/>
          </a:xfrm>
          <a:ln/>
        </p:spPr>
      </p:sp>
      <p:sp>
        <p:nvSpPr>
          <p:cNvPr id="184324"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30B0CF38-69D0-46F3-9C85-D0E113AF65E1}" type="slidenum">
              <a:rPr lang="en-US" sz="1200" smtClean="0"/>
              <a:pPr eaLnBrk="1" hangingPunct="1"/>
              <a:t>9</a:t>
            </a:fld>
            <a:endParaRPr lang="en-US" sz="1200" smtClean="0"/>
          </a:p>
        </p:txBody>
      </p:sp>
      <p:sp>
        <p:nvSpPr>
          <p:cNvPr id="119811" name="Rectangle 2"/>
          <p:cNvSpPr>
            <a:spLocks noRot="1" noChangeArrowheads="1" noTextEdit="1"/>
          </p:cNvSpPr>
          <p:nvPr>
            <p:ph type="sldImg"/>
          </p:nvPr>
        </p:nvSpPr>
        <p:spPr>
          <a:ln/>
        </p:spPr>
      </p:sp>
      <p:sp>
        <p:nvSpPr>
          <p:cNvPr id="119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7A84CC14-C6CF-46EF-96B0-EE13559311E6}" type="slidenum">
              <a:rPr lang="en-US" sz="1200" smtClean="0"/>
              <a:pPr eaLnBrk="1" hangingPunct="1"/>
              <a:t>10</a:t>
            </a:fld>
            <a:endParaRPr lang="en-US" sz="1200" smtClean="0"/>
          </a:p>
        </p:txBody>
      </p:sp>
      <p:sp>
        <p:nvSpPr>
          <p:cNvPr id="120835" name="Rectangle 2"/>
          <p:cNvSpPr>
            <a:spLocks noRot="1" noChangeArrowheads="1" noTextEdit="1"/>
          </p:cNvSpPr>
          <p:nvPr>
            <p:ph type="sldImg"/>
          </p:nvPr>
        </p:nvSpPr>
        <p:spPr>
          <a:ln/>
        </p:spPr>
      </p:sp>
      <p:sp>
        <p:nvSpPr>
          <p:cNvPr id="1208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DA83D51-95A0-4315-88A3-DCA981453CD5}"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C62F44-35A3-4AEB-B41D-502750171974}" type="slidenum">
              <a:rPr lang="en-US" smtClean="0"/>
              <a:t>‹#›</a:t>
            </a:fld>
            <a:endParaRPr lang="en-US"/>
          </a:p>
        </p:txBody>
      </p:sp>
    </p:spTree>
    <p:extLst>
      <p:ext uri="{BB962C8B-B14F-4D97-AF65-F5344CB8AC3E}">
        <p14:creationId xmlns:p14="http://schemas.microsoft.com/office/powerpoint/2010/main" val="3228609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A83D51-95A0-4315-88A3-DCA981453CD5}"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C62F44-35A3-4AEB-B41D-502750171974}" type="slidenum">
              <a:rPr lang="en-US" smtClean="0"/>
              <a:t>‹#›</a:t>
            </a:fld>
            <a:endParaRPr lang="en-US"/>
          </a:p>
        </p:txBody>
      </p:sp>
    </p:spTree>
    <p:extLst>
      <p:ext uri="{BB962C8B-B14F-4D97-AF65-F5344CB8AC3E}">
        <p14:creationId xmlns:p14="http://schemas.microsoft.com/office/powerpoint/2010/main" val="983984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A83D51-95A0-4315-88A3-DCA981453CD5}"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C62F44-35A3-4AEB-B41D-502750171974}" type="slidenum">
              <a:rPr lang="en-US" smtClean="0"/>
              <a:t>‹#›</a:t>
            </a:fld>
            <a:endParaRPr lang="en-US"/>
          </a:p>
        </p:txBody>
      </p:sp>
    </p:spTree>
    <p:extLst>
      <p:ext uri="{BB962C8B-B14F-4D97-AF65-F5344CB8AC3E}">
        <p14:creationId xmlns:p14="http://schemas.microsoft.com/office/powerpoint/2010/main" val="19290921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19075" y="227013"/>
            <a:ext cx="747712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63525" y="1598613"/>
            <a:ext cx="3616325"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032250" y="1598613"/>
            <a:ext cx="3617913"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9"/>
          <p:cNvSpPr>
            <a:spLocks noGrp="1" noChangeArrowheads="1"/>
          </p:cNvSpPr>
          <p:nvPr>
            <p:ph type="dt" sz="half" idx="10"/>
          </p:nvPr>
        </p:nvSpPr>
        <p:spPr>
          <a:ln/>
        </p:spPr>
        <p:txBody>
          <a:bodyPr/>
          <a:lstStyle>
            <a:lvl1pPr>
              <a:defRPr/>
            </a:lvl1pPr>
          </a:lstStyle>
          <a:p>
            <a:pPr>
              <a:defRPr/>
            </a:pPr>
            <a:endParaRPr lang="en-US"/>
          </a:p>
        </p:txBody>
      </p:sp>
      <p:sp>
        <p:nvSpPr>
          <p:cNvPr id="6" name="Rectangle 60"/>
          <p:cNvSpPr>
            <a:spLocks noGrp="1" noChangeArrowheads="1"/>
          </p:cNvSpPr>
          <p:nvPr>
            <p:ph type="ftr" sz="quarter" idx="11"/>
          </p:nvPr>
        </p:nvSpPr>
        <p:spPr>
          <a:ln/>
        </p:spPr>
        <p:txBody>
          <a:bodyPr/>
          <a:lstStyle>
            <a:lvl1pPr>
              <a:defRPr/>
            </a:lvl1pPr>
          </a:lstStyle>
          <a:p>
            <a:pPr>
              <a:defRPr/>
            </a:pPr>
            <a:endParaRPr lang="en-US"/>
          </a:p>
        </p:txBody>
      </p:sp>
      <p:sp>
        <p:nvSpPr>
          <p:cNvPr id="7" name="Rectangle 61"/>
          <p:cNvSpPr>
            <a:spLocks noGrp="1" noChangeArrowheads="1"/>
          </p:cNvSpPr>
          <p:nvPr>
            <p:ph type="sldNum" sz="quarter" idx="12"/>
          </p:nvPr>
        </p:nvSpPr>
        <p:spPr>
          <a:ln/>
        </p:spPr>
        <p:txBody>
          <a:bodyPr/>
          <a:lstStyle>
            <a:lvl1pPr>
              <a:defRPr/>
            </a:lvl1pPr>
          </a:lstStyle>
          <a:p>
            <a:pPr>
              <a:defRPr/>
            </a:pPr>
            <a:fld id="{6396A97E-68F2-40FA-9E3D-C20056B20656}" type="slidenum">
              <a:rPr lang="en-US"/>
              <a:pPr>
                <a:defRPr/>
              </a:pPr>
              <a:t>‹#›</a:t>
            </a:fld>
            <a:endParaRPr lang="en-US"/>
          </a:p>
        </p:txBody>
      </p:sp>
    </p:spTree>
    <p:extLst>
      <p:ext uri="{BB962C8B-B14F-4D97-AF65-F5344CB8AC3E}">
        <p14:creationId xmlns:p14="http://schemas.microsoft.com/office/powerpoint/2010/main" val="3204236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A83D51-95A0-4315-88A3-DCA981453CD5}"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C62F44-35A3-4AEB-B41D-502750171974}" type="slidenum">
              <a:rPr lang="en-US" smtClean="0"/>
              <a:t>‹#›</a:t>
            </a:fld>
            <a:endParaRPr lang="en-US"/>
          </a:p>
        </p:txBody>
      </p:sp>
    </p:spTree>
    <p:extLst>
      <p:ext uri="{BB962C8B-B14F-4D97-AF65-F5344CB8AC3E}">
        <p14:creationId xmlns:p14="http://schemas.microsoft.com/office/powerpoint/2010/main" val="3794270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A83D51-95A0-4315-88A3-DCA981453CD5}"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C62F44-35A3-4AEB-B41D-502750171974}" type="slidenum">
              <a:rPr lang="en-US" smtClean="0"/>
              <a:t>‹#›</a:t>
            </a:fld>
            <a:endParaRPr lang="en-US"/>
          </a:p>
        </p:txBody>
      </p:sp>
    </p:spTree>
    <p:extLst>
      <p:ext uri="{BB962C8B-B14F-4D97-AF65-F5344CB8AC3E}">
        <p14:creationId xmlns:p14="http://schemas.microsoft.com/office/powerpoint/2010/main" val="3877464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A83D51-95A0-4315-88A3-DCA981453CD5}"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C62F44-35A3-4AEB-B41D-502750171974}" type="slidenum">
              <a:rPr lang="en-US" smtClean="0"/>
              <a:t>‹#›</a:t>
            </a:fld>
            <a:endParaRPr lang="en-US"/>
          </a:p>
        </p:txBody>
      </p:sp>
    </p:spTree>
    <p:extLst>
      <p:ext uri="{BB962C8B-B14F-4D97-AF65-F5344CB8AC3E}">
        <p14:creationId xmlns:p14="http://schemas.microsoft.com/office/powerpoint/2010/main" val="1306370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DA83D51-95A0-4315-88A3-DCA981453CD5}" type="datetimeFigureOut">
              <a:rPr lang="en-US" smtClean="0"/>
              <a:t>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C62F44-35A3-4AEB-B41D-502750171974}" type="slidenum">
              <a:rPr lang="en-US" smtClean="0"/>
              <a:t>‹#›</a:t>
            </a:fld>
            <a:endParaRPr lang="en-US"/>
          </a:p>
        </p:txBody>
      </p:sp>
    </p:spTree>
    <p:extLst>
      <p:ext uri="{BB962C8B-B14F-4D97-AF65-F5344CB8AC3E}">
        <p14:creationId xmlns:p14="http://schemas.microsoft.com/office/powerpoint/2010/main" val="3207717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A83D51-95A0-4315-88A3-DCA981453CD5}" type="datetimeFigureOut">
              <a:rPr lang="en-US" smtClean="0"/>
              <a:t>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C62F44-35A3-4AEB-B41D-502750171974}" type="slidenum">
              <a:rPr lang="en-US" smtClean="0"/>
              <a:t>‹#›</a:t>
            </a:fld>
            <a:endParaRPr lang="en-US"/>
          </a:p>
        </p:txBody>
      </p:sp>
    </p:spTree>
    <p:extLst>
      <p:ext uri="{BB962C8B-B14F-4D97-AF65-F5344CB8AC3E}">
        <p14:creationId xmlns:p14="http://schemas.microsoft.com/office/powerpoint/2010/main" val="3375239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A83D51-95A0-4315-88A3-DCA981453CD5}" type="datetimeFigureOut">
              <a:rPr lang="en-US" smtClean="0"/>
              <a:t>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C62F44-35A3-4AEB-B41D-502750171974}" type="slidenum">
              <a:rPr lang="en-US" smtClean="0"/>
              <a:t>‹#›</a:t>
            </a:fld>
            <a:endParaRPr lang="en-US"/>
          </a:p>
        </p:txBody>
      </p:sp>
    </p:spTree>
    <p:extLst>
      <p:ext uri="{BB962C8B-B14F-4D97-AF65-F5344CB8AC3E}">
        <p14:creationId xmlns:p14="http://schemas.microsoft.com/office/powerpoint/2010/main" val="274395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A83D51-95A0-4315-88A3-DCA981453CD5}"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C62F44-35A3-4AEB-B41D-502750171974}" type="slidenum">
              <a:rPr lang="en-US" smtClean="0"/>
              <a:t>‹#›</a:t>
            </a:fld>
            <a:endParaRPr lang="en-US"/>
          </a:p>
        </p:txBody>
      </p:sp>
    </p:spTree>
    <p:extLst>
      <p:ext uri="{BB962C8B-B14F-4D97-AF65-F5344CB8AC3E}">
        <p14:creationId xmlns:p14="http://schemas.microsoft.com/office/powerpoint/2010/main" val="2948143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A83D51-95A0-4315-88A3-DCA981453CD5}"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C62F44-35A3-4AEB-B41D-502750171974}" type="slidenum">
              <a:rPr lang="en-US" smtClean="0"/>
              <a:t>‹#›</a:t>
            </a:fld>
            <a:endParaRPr lang="en-US"/>
          </a:p>
        </p:txBody>
      </p:sp>
    </p:spTree>
    <p:extLst>
      <p:ext uri="{BB962C8B-B14F-4D97-AF65-F5344CB8AC3E}">
        <p14:creationId xmlns:p14="http://schemas.microsoft.com/office/powerpoint/2010/main" val="3857565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A83D51-95A0-4315-88A3-DCA981453CD5}" type="datetimeFigureOut">
              <a:rPr lang="en-US" smtClean="0"/>
              <a:t>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C62F44-35A3-4AEB-B41D-502750171974}" type="slidenum">
              <a:rPr lang="en-US" smtClean="0"/>
              <a:t>‹#›</a:t>
            </a:fld>
            <a:endParaRPr lang="en-US"/>
          </a:p>
        </p:txBody>
      </p:sp>
    </p:spTree>
    <p:extLst>
      <p:ext uri="{BB962C8B-B14F-4D97-AF65-F5344CB8AC3E}">
        <p14:creationId xmlns:p14="http://schemas.microsoft.com/office/powerpoint/2010/main" val="2422159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images.google.com/imgres?imgurl=http://the-weight-loss-portal.com/images/scales.jpg&amp;imgrefurl=http://the-weight-loss-portal.com/&amp;usg=__7NjzrAmcepZLCosLF5y0T6MzIjs=&amp;h=400&amp;w=321&amp;sz=75&amp;hl=en&amp;start=2&amp;sig2=P_GTlSGIOo70U4Cky_gxOw&amp;um=1&amp;tbnid=iGA-uOwCyxyQxM:&amp;tbnh=124&amp;tbnw=100&amp;ei=w203SZjMGpnAMcuPtZIC&amp;prev=/images%3Fq%3Dlose%2Bweight%2Bclipart%26um%3D1%26hl%3Den%26rlz%3D1T4DKUS_enUS272US272%26sa%3DN"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57.xml"/><Relationship Id="rId1" Type="http://schemas.openxmlformats.org/officeDocument/2006/relationships/slideLayout" Target="../slideLayouts/slideLayout12.xml"/><Relationship Id="rId4" Type="http://schemas.openxmlformats.org/officeDocument/2006/relationships/image" Target="../media/image20.wmf"/></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497379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9" descr="MPj0433055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28600"/>
            <a:ext cx="77724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11"/>
          <p:cNvSpPr txBox="1">
            <a:spLocks noChangeArrowheads="1"/>
          </p:cNvSpPr>
          <p:nvPr/>
        </p:nvSpPr>
        <p:spPr bwMode="auto">
          <a:xfrm>
            <a:off x="1676400" y="4876800"/>
            <a:ext cx="5791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spcBef>
                <a:spcPct val="50000"/>
              </a:spcBef>
            </a:pPr>
            <a:endParaRPr lang="en-US" sz="1800"/>
          </a:p>
        </p:txBody>
      </p:sp>
      <p:sp>
        <p:nvSpPr>
          <p:cNvPr id="28676" name="Text Box 12"/>
          <p:cNvSpPr txBox="1">
            <a:spLocks noChangeArrowheads="1"/>
          </p:cNvSpPr>
          <p:nvPr/>
        </p:nvSpPr>
        <p:spPr bwMode="auto">
          <a:xfrm>
            <a:off x="2667000" y="5029200"/>
            <a:ext cx="4648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spcBef>
                <a:spcPct val="50000"/>
              </a:spcBef>
            </a:pPr>
            <a:r>
              <a:rPr lang="en-US" sz="1800"/>
              <a:t>List what you had to do this morning.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Organization Skills</a:t>
            </a:r>
          </a:p>
        </p:txBody>
      </p:sp>
      <p:sp>
        <p:nvSpPr>
          <p:cNvPr id="29699" name="Rectangle 3"/>
          <p:cNvSpPr>
            <a:spLocks noGrp="1" noChangeArrowheads="1"/>
          </p:cNvSpPr>
          <p:nvPr>
            <p:ph type="body" idx="1"/>
          </p:nvPr>
        </p:nvSpPr>
        <p:spPr>
          <a:xfrm>
            <a:off x="152400" y="1143000"/>
            <a:ext cx="7386638" cy="4497388"/>
          </a:xfrm>
        </p:spPr>
        <p:txBody>
          <a:bodyPr/>
          <a:lstStyle/>
          <a:p>
            <a:pPr eaLnBrk="1" hangingPunct="1"/>
            <a:r>
              <a:rPr lang="en-US" sz="2800" smtClean="0"/>
              <a:t>This task comes from Michelle Garcia Winner .</a:t>
            </a:r>
          </a:p>
          <a:p>
            <a:pPr eaLnBrk="1" hangingPunct="1"/>
            <a:r>
              <a:rPr lang="en-US" sz="2800" smtClean="0"/>
              <a:t>Most people will chunk the information and not break down them into very small parts. Such as we may say “Eat breakfast”.</a:t>
            </a:r>
          </a:p>
          <a:p>
            <a:pPr eaLnBrk="1" hangingPunct="1"/>
            <a:r>
              <a:rPr lang="en-US" sz="2800" smtClean="0"/>
              <a:t>The reality is that “Eating Breakfast” is actually a great number of smaller steps</a:t>
            </a:r>
          </a:p>
          <a:p>
            <a:pPr eaLnBrk="1" hangingPunct="1"/>
            <a:r>
              <a:rPr lang="en-US" sz="2800" smtClean="0"/>
              <a:t>Organizational skills start from the moment that you wake up in the morning.</a:t>
            </a:r>
          </a:p>
          <a:p>
            <a:pPr eaLnBrk="1" hangingPunct="1"/>
            <a:endParaRPr lang="en-US" sz="28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Breaking Down Tasks</a:t>
            </a:r>
          </a:p>
        </p:txBody>
      </p:sp>
      <p:sp>
        <p:nvSpPr>
          <p:cNvPr id="30723" name="Rectangle 3"/>
          <p:cNvSpPr>
            <a:spLocks noGrp="1" noChangeArrowheads="1"/>
          </p:cNvSpPr>
          <p:nvPr>
            <p:ph type="body" idx="1"/>
          </p:nvPr>
        </p:nvSpPr>
        <p:spPr/>
        <p:txBody>
          <a:bodyPr/>
          <a:lstStyle/>
          <a:p>
            <a:pPr eaLnBrk="1" hangingPunct="1"/>
            <a:r>
              <a:rPr lang="en-US" sz="2800" smtClean="0"/>
              <a:t>We  need to respect the tremendous amount of steps we are truly asking our students to accomplish</a:t>
            </a:r>
          </a:p>
          <a:p>
            <a:pPr eaLnBrk="1" hangingPunct="1"/>
            <a:r>
              <a:rPr lang="en-US" sz="2800" smtClean="0"/>
              <a:t>Many students with ASD have difficulty with organization and we need to be able to separate out the tasks into the smaller steps for them.</a:t>
            </a:r>
          </a:p>
          <a:p>
            <a:pPr eaLnBrk="1" hangingPunct="1"/>
            <a:r>
              <a:rPr lang="en-US" sz="2800" smtClean="0"/>
              <a:t>Even some of the organizational strategies that schools do try to implement such as homework planners, we don’t teach the students HOW to use the planner.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52400" y="152400"/>
            <a:ext cx="8305800" cy="1524000"/>
          </a:xfrm>
        </p:spPr>
        <p:txBody>
          <a:bodyPr/>
          <a:lstStyle/>
          <a:p>
            <a:pPr eaLnBrk="1" hangingPunct="1"/>
            <a:r>
              <a:rPr lang="en-US" sz="3600" smtClean="0"/>
              <a:t>Michelle Garcia Winner </a:t>
            </a:r>
            <a:br>
              <a:rPr lang="en-US" sz="3600" smtClean="0"/>
            </a:br>
            <a:r>
              <a:rPr lang="en-US" sz="3600" smtClean="0"/>
              <a:t> Factors impacting Organizational Skills</a:t>
            </a:r>
          </a:p>
        </p:txBody>
      </p:sp>
      <p:sp>
        <p:nvSpPr>
          <p:cNvPr id="31747" name="Rectangle 3"/>
          <p:cNvSpPr>
            <a:spLocks noGrp="1" noChangeArrowheads="1"/>
          </p:cNvSpPr>
          <p:nvPr>
            <p:ph type="body" idx="1"/>
          </p:nvPr>
        </p:nvSpPr>
        <p:spPr/>
        <p:txBody>
          <a:bodyPr/>
          <a:lstStyle/>
          <a:p>
            <a:pPr eaLnBrk="1" hangingPunct="1"/>
            <a:r>
              <a:rPr lang="en-US" smtClean="0"/>
              <a:t>Motivation</a:t>
            </a:r>
          </a:p>
          <a:p>
            <a:pPr eaLnBrk="1" hangingPunct="1"/>
            <a:r>
              <a:rPr lang="en-US" smtClean="0"/>
              <a:t>Time Management</a:t>
            </a:r>
          </a:p>
          <a:p>
            <a:pPr eaLnBrk="1" hangingPunct="1"/>
            <a:r>
              <a:rPr lang="en-US" smtClean="0"/>
              <a:t>Segmentation of Tasks</a:t>
            </a:r>
          </a:p>
          <a:p>
            <a:pPr eaLnBrk="1" hangingPunct="1"/>
            <a:r>
              <a:rPr lang="en-US" smtClean="0"/>
              <a:t>Prioritizing/ Postponing</a:t>
            </a:r>
          </a:p>
          <a:p>
            <a:pPr eaLnBrk="1" hangingPunct="1"/>
            <a:r>
              <a:rPr lang="en-US" smtClean="0"/>
              <a:t>Allocation of Resources</a:t>
            </a:r>
          </a:p>
          <a:p>
            <a:pPr eaLnBrk="1" hangingPunct="1"/>
            <a:r>
              <a:rPr lang="en-US" smtClean="0"/>
              <a:t>Communication of Assistance</a:t>
            </a:r>
          </a:p>
          <a:p>
            <a:pPr eaLnBrk="1" hangingPunct="1"/>
            <a:r>
              <a:rPr lang="en-US" smtClean="0"/>
              <a:t>Planning Ahead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3" descr="elephan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98463"/>
            <a:ext cx="8839200" cy="606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The 10 Steps of Organization</a:t>
            </a:r>
          </a:p>
        </p:txBody>
      </p:sp>
      <p:sp>
        <p:nvSpPr>
          <p:cNvPr id="33795" name="Rectangle 3"/>
          <p:cNvSpPr>
            <a:spLocks noGrp="1" noChangeArrowheads="1"/>
          </p:cNvSpPr>
          <p:nvPr>
            <p:ph type="body" idx="1"/>
          </p:nvPr>
        </p:nvSpPr>
        <p:spPr>
          <a:xfrm>
            <a:off x="263525" y="1143000"/>
            <a:ext cx="6061075" cy="4953000"/>
          </a:xfrm>
        </p:spPr>
        <p:txBody>
          <a:bodyPr/>
          <a:lstStyle/>
          <a:p>
            <a:pPr marL="609600" indent="-609600" eaLnBrk="1" hangingPunct="1">
              <a:buFontTx/>
              <a:buAutoNum type="arabicPeriod"/>
            </a:pPr>
            <a:r>
              <a:rPr lang="en-US" smtClean="0"/>
              <a:t>Know what needs to be done</a:t>
            </a:r>
          </a:p>
          <a:p>
            <a:pPr marL="609600" indent="-609600" eaLnBrk="1" hangingPunct="1">
              <a:buFontTx/>
              <a:buAutoNum type="arabicPeriod"/>
            </a:pPr>
            <a:r>
              <a:rPr lang="en-US" smtClean="0"/>
              <a:t>Move it with motivation.</a:t>
            </a:r>
          </a:p>
          <a:p>
            <a:pPr marL="609600" indent="-609600" eaLnBrk="1" hangingPunct="1">
              <a:buFontTx/>
              <a:buAutoNum type="arabicPeriod"/>
            </a:pPr>
            <a:r>
              <a:rPr lang="en-US" smtClean="0"/>
              <a:t>Prepare the environment.</a:t>
            </a:r>
          </a:p>
          <a:p>
            <a:pPr marL="609600" indent="-609600" eaLnBrk="1" hangingPunct="1">
              <a:buFontTx/>
              <a:buAutoNum type="arabicPeriod"/>
            </a:pPr>
            <a:r>
              <a:rPr lang="en-US" smtClean="0"/>
              <a:t>Chunk it and time it.</a:t>
            </a:r>
          </a:p>
          <a:p>
            <a:pPr marL="609600" indent="-609600" eaLnBrk="1" hangingPunct="1">
              <a:buFontTx/>
              <a:buAutoNum type="arabicPeriod"/>
            </a:pPr>
            <a:r>
              <a:rPr lang="en-US" smtClean="0"/>
              <a:t>Visually structure it.</a:t>
            </a:r>
          </a:p>
          <a:p>
            <a:pPr marL="609600" indent="-609600" eaLnBrk="1" hangingPunct="1">
              <a:buFontTx/>
              <a:buAutoNum type="arabicPeriod"/>
            </a:pPr>
            <a:r>
              <a:rPr lang="en-US" smtClean="0"/>
              <a:t>Prioritize and plan it daily.</a:t>
            </a:r>
          </a:p>
        </p:txBody>
      </p:sp>
      <p:pic>
        <p:nvPicPr>
          <p:cNvPr id="33796" name="Picture 5" descr="weigh sel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905000"/>
            <a:ext cx="2447925"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1"/>
          </p:nvPr>
        </p:nvSpPr>
        <p:spPr>
          <a:xfrm>
            <a:off x="2362200" y="228600"/>
            <a:ext cx="5070475" cy="5715000"/>
          </a:xfrm>
        </p:spPr>
        <p:txBody>
          <a:bodyPr/>
          <a:lstStyle/>
          <a:p>
            <a:pPr marL="609600" indent="-609600" eaLnBrk="1" hangingPunct="1">
              <a:buFontTx/>
              <a:buNone/>
            </a:pPr>
            <a:r>
              <a:rPr lang="en-US" smtClean="0"/>
              <a:t>7. Hunt and gather it.</a:t>
            </a:r>
          </a:p>
          <a:p>
            <a:pPr marL="609600" indent="-609600" eaLnBrk="1" hangingPunct="1">
              <a:buFontTx/>
              <a:buNone/>
            </a:pPr>
            <a:r>
              <a:rPr lang="en-US" smtClean="0"/>
              <a:t>8. Take perspective.</a:t>
            </a:r>
          </a:p>
          <a:p>
            <a:pPr marL="609600" indent="-609600" eaLnBrk="1" hangingPunct="1">
              <a:buFontTx/>
              <a:buNone/>
            </a:pPr>
            <a:r>
              <a:rPr lang="en-US" smtClean="0"/>
              <a:t>9. Communicate about it.</a:t>
            </a:r>
          </a:p>
          <a:p>
            <a:pPr marL="609600" indent="-609600" eaLnBrk="1" hangingPunct="1">
              <a:buFontTx/>
              <a:buNone/>
            </a:pPr>
            <a:r>
              <a:rPr lang="en-US" smtClean="0"/>
              <a:t>10. Persist and reward it.</a:t>
            </a:r>
          </a:p>
        </p:txBody>
      </p:sp>
      <p:pic>
        <p:nvPicPr>
          <p:cNvPr id="34819" name="Picture 8" descr="scale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667000"/>
            <a:ext cx="145415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9" descr="MCj023787800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52400"/>
            <a:ext cx="2368550" cy="202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3579" name="Group 107"/>
          <p:cNvGraphicFramePr>
            <a:graphicFrameLocks noGrp="1"/>
          </p:cNvGraphicFramePr>
          <p:nvPr/>
        </p:nvGraphicFramePr>
        <p:xfrm>
          <a:off x="228600" y="381000"/>
          <a:ext cx="8077200" cy="4876800"/>
        </p:xfrm>
        <a:graphic>
          <a:graphicData uri="http://schemas.openxmlformats.org/drawingml/2006/table">
            <a:tbl>
              <a:tblPr/>
              <a:tblGrid>
                <a:gridCol w="1239838"/>
                <a:gridCol w="1274762"/>
                <a:gridCol w="1004888"/>
                <a:gridCol w="1138237"/>
                <a:gridCol w="1139825"/>
                <a:gridCol w="1139825"/>
                <a:gridCol w="1139825"/>
              </a:tblGrid>
              <a:tr h="25257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Subject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Assignment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Books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Material needed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What do I need to ask so I can do my homework by myself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How long do I think it will take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Prioritize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Put homework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back to bring 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51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Flexibility</a:t>
            </a:r>
          </a:p>
        </p:txBody>
      </p:sp>
      <p:sp>
        <p:nvSpPr>
          <p:cNvPr id="36867" name="Rectangle 3"/>
          <p:cNvSpPr>
            <a:spLocks noGrp="1" noChangeArrowheads="1"/>
          </p:cNvSpPr>
          <p:nvPr>
            <p:ph type="body" idx="1"/>
          </p:nvPr>
        </p:nvSpPr>
        <p:spPr/>
        <p:txBody>
          <a:bodyPr/>
          <a:lstStyle/>
          <a:p>
            <a:pPr eaLnBrk="1" hangingPunct="1">
              <a:buFontTx/>
              <a:buNone/>
            </a:pPr>
            <a:r>
              <a:rPr lang="en-US" smtClean="0"/>
              <a:t>A key to organization is also to be flexible enough that if something else interferes with the plan you will still be able to function and make adaptations to the plan.</a:t>
            </a:r>
          </a:p>
          <a:p>
            <a:pPr eaLnBrk="1" hangingPunct="1">
              <a:buFontTx/>
              <a:buNone/>
            </a:pPr>
            <a:r>
              <a:rPr lang="en-US" smtClean="0"/>
              <a:t>What else does the student need to do at home?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5" descr="home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9113" y="304800"/>
            <a:ext cx="4543425"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 Box 6"/>
          <p:cNvSpPr txBox="1">
            <a:spLocks noChangeArrowheads="1"/>
          </p:cNvSpPr>
          <p:nvPr/>
        </p:nvSpPr>
        <p:spPr bwMode="auto">
          <a:xfrm>
            <a:off x="228600" y="5105400"/>
            <a:ext cx="7391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spcBef>
                <a:spcPct val="50000"/>
              </a:spcBef>
            </a:pPr>
            <a:r>
              <a:rPr lang="en-US" sz="1800"/>
              <a:t>List what you think a student needs to remember to do their homework.</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152400"/>
            <a:ext cx="7772400" cy="1143000"/>
          </a:xfrm>
        </p:spPr>
        <p:txBody>
          <a:bodyPr/>
          <a:lstStyle/>
          <a:p>
            <a:pPr eaLnBrk="1" hangingPunct="1"/>
            <a:r>
              <a:rPr lang="en-US" sz="2800" smtClean="0">
                <a:solidFill>
                  <a:schemeClr val="tx1"/>
                </a:solidFill>
              </a:rPr>
              <a:t>How Does Executive Function Affect Learning ?</a:t>
            </a:r>
          </a:p>
        </p:txBody>
      </p:sp>
      <p:sp>
        <p:nvSpPr>
          <p:cNvPr id="20483" name="Rectangle 3"/>
          <p:cNvSpPr>
            <a:spLocks noGrp="1" noChangeArrowheads="1"/>
          </p:cNvSpPr>
          <p:nvPr>
            <p:ph type="body" idx="1"/>
          </p:nvPr>
        </p:nvSpPr>
        <p:spPr>
          <a:xfrm>
            <a:off x="0" y="762000"/>
            <a:ext cx="7650163" cy="5029200"/>
          </a:xfrm>
        </p:spPr>
        <p:txBody>
          <a:bodyPr/>
          <a:lstStyle/>
          <a:p>
            <a:pPr eaLnBrk="1" hangingPunct="1">
              <a:lnSpc>
                <a:spcPct val="80000"/>
              </a:lnSpc>
              <a:buFontTx/>
              <a:buNone/>
            </a:pPr>
            <a:r>
              <a:rPr lang="en-US" smtClean="0"/>
              <a:t>In school, at home or in the workplace, we're called on all day, every day, to self-regulate behavior. Normally, features of executive function are seen in our ability to: </a:t>
            </a:r>
          </a:p>
          <a:p>
            <a:pPr eaLnBrk="1" hangingPunct="1">
              <a:lnSpc>
                <a:spcPct val="80000"/>
              </a:lnSpc>
            </a:pPr>
            <a:r>
              <a:rPr lang="en-US" smtClean="0"/>
              <a:t>make plans </a:t>
            </a:r>
          </a:p>
          <a:p>
            <a:pPr eaLnBrk="1" hangingPunct="1">
              <a:lnSpc>
                <a:spcPct val="80000"/>
              </a:lnSpc>
            </a:pPr>
            <a:r>
              <a:rPr lang="en-US" smtClean="0"/>
              <a:t>keep track of time </a:t>
            </a:r>
          </a:p>
          <a:p>
            <a:pPr eaLnBrk="1" hangingPunct="1">
              <a:lnSpc>
                <a:spcPct val="80000"/>
              </a:lnSpc>
            </a:pPr>
            <a:r>
              <a:rPr lang="en-US" smtClean="0"/>
              <a:t>keep track of more than one thing at once </a:t>
            </a:r>
          </a:p>
          <a:p>
            <a:pPr eaLnBrk="1" hangingPunct="1">
              <a:lnSpc>
                <a:spcPct val="80000"/>
              </a:lnSpc>
            </a:pPr>
            <a:r>
              <a:rPr lang="en-US" smtClean="0"/>
              <a:t>wait to speak until we're called on </a:t>
            </a:r>
          </a:p>
          <a:p>
            <a:pPr eaLnBrk="1" hangingPunct="1">
              <a:lnSpc>
                <a:spcPct val="80000"/>
              </a:lnSpc>
            </a:pPr>
            <a:r>
              <a:rPr lang="en-US" smtClean="0"/>
              <a:t>seek more information when we need it</a:t>
            </a:r>
          </a:p>
          <a:p>
            <a:pPr eaLnBrk="1" hangingPunct="1">
              <a:lnSpc>
                <a:spcPct val="80000"/>
              </a:lnSpc>
            </a:pPr>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Persistence</a:t>
            </a:r>
          </a:p>
        </p:txBody>
      </p:sp>
      <p:sp>
        <p:nvSpPr>
          <p:cNvPr id="38915" name="Rectangle 3"/>
          <p:cNvSpPr>
            <a:spLocks noGrp="1" noChangeArrowheads="1"/>
          </p:cNvSpPr>
          <p:nvPr>
            <p:ph type="body" idx="1"/>
          </p:nvPr>
        </p:nvSpPr>
        <p:spPr/>
        <p:txBody>
          <a:bodyPr/>
          <a:lstStyle/>
          <a:p>
            <a:pPr eaLnBrk="1" hangingPunct="1"/>
            <a:r>
              <a:rPr lang="en-US" smtClean="0"/>
              <a:t>Some things are easy to persist at</a:t>
            </a:r>
          </a:p>
          <a:p>
            <a:pPr lvl="1" eaLnBrk="1" hangingPunct="1"/>
            <a:r>
              <a:rPr lang="en-US" smtClean="0"/>
              <a:t>Name them</a:t>
            </a:r>
          </a:p>
          <a:p>
            <a:pPr lvl="1" eaLnBrk="1" hangingPunct="1"/>
            <a:r>
              <a:rPr lang="en-US" smtClean="0"/>
              <a:t>Why are they easy?</a:t>
            </a:r>
          </a:p>
          <a:p>
            <a:pPr eaLnBrk="1" hangingPunct="1"/>
            <a:r>
              <a:rPr lang="en-US" smtClean="0"/>
              <a:t>Some things are hard to persist at</a:t>
            </a:r>
          </a:p>
          <a:p>
            <a:pPr lvl="1" eaLnBrk="1" hangingPunct="1"/>
            <a:r>
              <a:rPr lang="en-US" smtClean="0"/>
              <a:t>Name them</a:t>
            </a:r>
          </a:p>
          <a:p>
            <a:pPr lvl="1" eaLnBrk="1" hangingPunct="1"/>
            <a:r>
              <a:rPr lang="en-US" smtClean="0"/>
              <a:t>Why</a:t>
            </a:r>
          </a:p>
          <a:p>
            <a:pPr lvl="1" eaLnBrk="1" hangingPunct="1"/>
            <a:r>
              <a:rPr lang="en-US" smtClean="0"/>
              <a:t>What can make it easier?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Environment</a:t>
            </a:r>
          </a:p>
        </p:txBody>
      </p:sp>
      <p:sp>
        <p:nvSpPr>
          <p:cNvPr id="39939" name="Rectangle 3"/>
          <p:cNvSpPr>
            <a:spLocks noGrp="1" noChangeArrowheads="1"/>
          </p:cNvSpPr>
          <p:nvPr>
            <p:ph type="body" idx="1"/>
          </p:nvPr>
        </p:nvSpPr>
        <p:spPr/>
        <p:txBody>
          <a:bodyPr/>
          <a:lstStyle/>
          <a:p>
            <a:pPr eaLnBrk="1" hangingPunct="1"/>
            <a:r>
              <a:rPr lang="en-US" sz="2800" smtClean="0"/>
              <a:t>Write assignment in same place everyday.</a:t>
            </a:r>
          </a:p>
          <a:p>
            <a:pPr eaLnBrk="1" hangingPunct="1"/>
            <a:r>
              <a:rPr lang="en-US" sz="2800" smtClean="0"/>
              <a:t>Give clear time period to write homework down.</a:t>
            </a:r>
          </a:p>
          <a:p>
            <a:pPr eaLnBrk="1" hangingPunct="1"/>
            <a:r>
              <a:rPr lang="en-US" sz="2800" smtClean="0"/>
              <a:t>Develop a school wide organization system so students don’t need to learn a new one every year.</a:t>
            </a:r>
          </a:p>
          <a:p>
            <a:pPr lvl="1" eaLnBrk="1" hangingPunct="1"/>
            <a:r>
              <a:rPr lang="en-US" sz="2400" smtClean="0"/>
              <a:t>Color coded binders</a:t>
            </a:r>
          </a:p>
          <a:p>
            <a:pPr lvl="1" eaLnBrk="1" hangingPunct="1"/>
            <a:r>
              <a:rPr lang="en-US" sz="2400" smtClean="0"/>
              <a:t>Homework folders</a:t>
            </a:r>
          </a:p>
          <a:p>
            <a:pPr lvl="1" eaLnBrk="1" hangingPunct="1"/>
            <a:r>
              <a:rPr lang="en-US" sz="2400" smtClean="0"/>
              <a:t>Do regular binder checks.</a:t>
            </a:r>
          </a:p>
        </p:txBody>
      </p:sp>
      <p:pic>
        <p:nvPicPr>
          <p:cNvPr id="39940" name="Picture 4" descr="MPj0399754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52400"/>
            <a:ext cx="321627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Ideas</a:t>
            </a:r>
          </a:p>
        </p:txBody>
      </p:sp>
      <p:sp>
        <p:nvSpPr>
          <p:cNvPr id="40963" name="Rectangle 3"/>
          <p:cNvSpPr>
            <a:spLocks noGrp="1" noChangeArrowheads="1"/>
          </p:cNvSpPr>
          <p:nvPr>
            <p:ph type="body" idx="1"/>
          </p:nvPr>
        </p:nvSpPr>
        <p:spPr/>
        <p:txBody>
          <a:bodyPr/>
          <a:lstStyle/>
          <a:p>
            <a:pPr eaLnBrk="1" hangingPunct="1"/>
            <a:r>
              <a:rPr lang="en-US" smtClean="0"/>
              <a:t>Make checklists of common things you do in your class.</a:t>
            </a:r>
          </a:p>
          <a:p>
            <a:pPr lvl="1" eaLnBrk="1" hangingPunct="1"/>
            <a:r>
              <a:rPr lang="en-US" smtClean="0"/>
              <a:t>Instead of nagging a student if they have not initiated a task hand them the checklist.</a:t>
            </a:r>
          </a:p>
          <a:p>
            <a:pPr lvl="1" eaLnBrk="1" hangingPunct="1"/>
            <a:r>
              <a:rPr lang="en-US" smtClean="0"/>
              <a:t>Use a time timer or other timer to assist in understanding time.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mtClean="0"/>
              <a:t>Ideas</a:t>
            </a:r>
          </a:p>
        </p:txBody>
      </p:sp>
      <p:sp>
        <p:nvSpPr>
          <p:cNvPr id="41987" name="Rectangle 3"/>
          <p:cNvSpPr>
            <a:spLocks noGrp="1" noChangeArrowheads="1"/>
          </p:cNvSpPr>
          <p:nvPr>
            <p:ph type="body" idx="1"/>
          </p:nvPr>
        </p:nvSpPr>
        <p:spPr/>
        <p:txBody>
          <a:bodyPr/>
          <a:lstStyle/>
          <a:p>
            <a:pPr eaLnBrk="1" hangingPunct="1"/>
            <a:r>
              <a:rPr lang="en-US" smtClean="0"/>
              <a:t>Use color markers and highlighters </a:t>
            </a:r>
          </a:p>
          <a:p>
            <a:pPr lvl="1" eaLnBrk="1" hangingPunct="1"/>
            <a:r>
              <a:rPr lang="en-US" smtClean="0"/>
              <a:t>Grammar</a:t>
            </a:r>
          </a:p>
          <a:p>
            <a:pPr lvl="1" eaLnBrk="1" hangingPunct="1"/>
            <a:r>
              <a:rPr lang="en-US" smtClean="0"/>
              <a:t>Painted essay</a:t>
            </a:r>
          </a:p>
          <a:p>
            <a:pPr lvl="1" eaLnBrk="1" hangingPunct="1"/>
            <a:r>
              <a:rPr lang="en-US" smtClean="0"/>
              <a:t>Types of information.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fontScale="90000"/>
          </a:bodyPr>
          <a:lstStyle/>
          <a:p>
            <a:pPr eaLnBrk="1" hangingPunct="1"/>
            <a:r>
              <a:rPr lang="en-US" sz="3600" smtClean="0"/>
              <a:t>Chunking</a:t>
            </a:r>
            <a:br>
              <a:rPr lang="en-US" sz="3600" smtClean="0"/>
            </a:br>
            <a:endParaRPr lang="en-US" sz="3600" smtClean="0"/>
          </a:p>
        </p:txBody>
      </p:sp>
      <p:sp>
        <p:nvSpPr>
          <p:cNvPr id="43011" name="Rectangle 3"/>
          <p:cNvSpPr>
            <a:spLocks noGrp="1" noChangeArrowheads="1"/>
          </p:cNvSpPr>
          <p:nvPr>
            <p:ph type="body" idx="1"/>
          </p:nvPr>
        </p:nvSpPr>
        <p:spPr/>
        <p:txBody>
          <a:bodyPr/>
          <a:lstStyle/>
          <a:p>
            <a:pPr eaLnBrk="1" hangingPunct="1"/>
            <a:r>
              <a:rPr lang="en-US" smtClean="0"/>
              <a:t>Teach chunking</a:t>
            </a:r>
          </a:p>
          <a:p>
            <a:pPr lvl="1" eaLnBrk="1" hangingPunct="1"/>
            <a:r>
              <a:rPr lang="en-US" smtClean="0"/>
              <a:t>Take an assignment</a:t>
            </a:r>
          </a:p>
          <a:p>
            <a:pPr lvl="2" eaLnBrk="1" hangingPunct="1"/>
            <a:r>
              <a:rPr lang="en-US" smtClean="0"/>
              <a:t>Get the main ideas and key elements</a:t>
            </a:r>
          </a:p>
          <a:p>
            <a:pPr lvl="2" eaLnBrk="1" hangingPunct="1"/>
            <a:r>
              <a:rPr lang="en-US" smtClean="0"/>
              <a:t>Break it down to smaller chunks that you can do</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Involve the student </a:t>
            </a:r>
          </a:p>
        </p:txBody>
      </p:sp>
      <p:sp>
        <p:nvSpPr>
          <p:cNvPr id="44035" name="Rectangle 3"/>
          <p:cNvSpPr>
            <a:spLocks noGrp="1" noChangeArrowheads="1"/>
          </p:cNvSpPr>
          <p:nvPr>
            <p:ph type="body" idx="1"/>
          </p:nvPr>
        </p:nvSpPr>
        <p:spPr/>
        <p:txBody>
          <a:bodyPr/>
          <a:lstStyle/>
          <a:p>
            <a:pPr eaLnBrk="1" hangingPunct="1"/>
            <a:r>
              <a:rPr lang="en-US" smtClean="0"/>
              <a:t>Set goals</a:t>
            </a:r>
          </a:p>
          <a:p>
            <a:pPr eaLnBrk="1" hangingPunct="1"/>
            <a:r>
              <a:rPr lang="en-US" smtClean="0"/>
              <a:t>Give a defined objective</a:t>
            </a:r>
          </a:p>
          <a:p>
            <a:pPr eaLnBrk="1" hangingPunct="1"/>
            <a:r>
              <a:rPr lang="en-US" smtClean="0"/>
              <a:t>Have student assist with measurement.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3" descr="March 2010 00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1000"/>
            <a:ext cx="83312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 descr="March 2010 00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1000"/>
            <a:ext cx="81280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Time management</a:t>
            </a:r>
          </a:p>
        </p:txBody>
      </p:sp>
      <p:sp>
        <p:nvSpPr>
          <p:cNvPr id="47107" name="Rectangle 3"/>
          <p:cNvSpPr>
            <a:spLocks noGrp="1" noChangeArrowheads="1"/>
          </p:cNvSpPr>
          <p:nvPr>
            <p:ph type="body" idx="1"/>
          </p:nvPr>
        </p:nvSpPr>
        <p:spPr/>
        <p:txBody>
          <a:bodyPr/>
          <a:lstStyle/>
          <a:p>
            <a:pPr eaLnBrk="1" hangingPunct="1"/>
            <a:r>
              <a:rPr lang="en-US" smtClean="0"/>
              <a:t>Write out a schedule for the day</a:t>
            </a:r>
          </a:p>
          <a:p>
            <a:pPr eaLnBrk="1" hangingPunct="1"/>
            <a:r>
              <a:rPr lang="en-US" smtClean="0"/>
              <a:t>Have students estimate the amount of time it will take them.</a:t>
            </a:r>
          </a:p>
          <a:p>
            <a:pPr eaLnBrk="1" hangingPunct="1"/>
            <a:r>
              <a:rPr lang="en-US" smtClean="0"/>
              <a:t>Compare time it took with estimation.</a:t>
            </a:r>
          </a:p>
          <a:p>
            <a:pPr eaLnBrk="1" hangingPunct="1"/>
            <a:r>
              <a:rPr lang="en-US" smtClean="0"/>
              <a:t>Do this regularly so student gets better about estimating.</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www.whiteboardsetc.com/images/Marker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0"/>
            <a:ext cx="3333750"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TextBox 4"/>
          <p:cNvSpPr txBox="1">
            <a:spLocks noChangeArrowheads="1"/>
          </p:cNvSpPr>
          <p:nvPr/>
        </p:nvSpPr>
        <p:spPr bwMode="auto">
          <a:xfrm>
            <a:off x="533400" y="3810000"/>
            <a:ext cx="8455025"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algn="ctr" eaLnBrk="1" hangingPunct="1"/>
            <a:r>
              <a:rPr lang="en-US" sz="2800">
                <a:latin typeface="Comic Sans MS" charset="0"/>
              </a:rPr>
              <a:t>Rob</a:t>
            </a:r>
          </a:p>
          <a:p>
            <a:pPr algn="ctr" eaLnBrk="1" hangingPunct="1"/>
            <a:r>
              <a:rPr lang="en-US" sz="2800">
                <a:latin typeface="Comic Sans MS" charset="0"/>
              </a:rPr>
              <a:t>By April 1, 2010 I will be able to write a sentence</a:t>
            </a:r>
          </a:p>
          <a:p>
            <a:pPr algn="ctr" eaLnBrk="1" hangingPunct="1"/>
            <a:r>
              <a:rPr lang="en-US" sz="2800">
                <a:latin typeface="Comic Sans MS" charset="0"/>
              </a:rPr>
              <a:t> with a subject, verb and a prepositional phrase.</a:t>
            </a:r>
          </a:p>
          <a:p>
            <a:pPr algn="ctr" eaLnBrk="1" hangingPunct="1"/>
            <a:endParaRPr lang="en-US">
              <a:latin typeface="Comic Sans MS" charset="0"/>
            </a:endParaRPr>
          </a:p>
        </p:txBody>
      </p:sp>
      <p:sp>
        <p:nvSpPr>
          <p:cNvPr id="6" name="5-Point Star 5"/>
          <p:cNvSpPr/>
          <p:nvPr/>
        </p:nvSpPr>
        <p:spPr>
          <a:xfrm>
            <a:off x="2438400" y="5715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5-Point Star 7"/>
          <p:cNvSpPr/>
          <p:nvPr/>
        </p:nvSpPr>
        <p:spPr>
          <a:xfrm>
            <a:off x="1143000" y="5715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a:xfrm>
            <a:off x="0" y="381000"/>
            <a:ext cx="7650163" cy="5410200"/>
          </a:xfrm>
        </p:spPr>
        <p:txBody>
          <a:bodyPr>
            <a:normAutofit lnSpcReduction="10000"/>
          </a:bodyPr>
          <a:lstStyle/>
          <a:p>
            <a:pPr eaLnBrk="1" hangingPunct="1">
              <a:lnSpc>
                <a:spcPct val="80000"/>
              </a:lnSpc>
              <a:buFontTx/>
              <a:buNone/>
            </a:pPr>
            <a:endParaRPr lang="en-US" smtClean="0"/>
          </a:p>
          <a:p>
            <a:pPr eaLnBrk="1" hangingPunct="1">
              <a:lnSpc>
                <a:spcPct val="80000"/>
              </a:lnSpc>
            </a:pPr>
            <a:r>
              <a:rPr lang="en-US" smtClean="0"/>
              <a:t>meaningfully include past knowledge in discussions </a:t>
            </a:r>
          </a:p>
          <a:p>
            <a:pPr eaLnBrk="1" hangingPunct="1">
              <a:lnSpc>
                <a:spcPct val="80000"/>
              </a:lnSpc>
            </a:pPr>
            <a:r>
              <a:rPr lang="en-US" smtClean="0"/>
              <a:t>engage in group dynamics </a:t>
            </a:r>
          </a:p>
          <a:p>
            <a:pPr eaLnBrk="1" hangingPunct="1">
              <a:lnSpc>
                <a:spcPct val="80000"/>
              </a:lnSpc>
            </a:pPr>
            <a:r>
              <a:rPr lang="en-US" smtClean="0"/>
              <a:t>evaluate ideas </a:t>
            </a:r>
          </a:p>
          <a:p>
            <a:pPr eaLnBrk="1" hangingPunct="1">
              <a:lnSpc>
                <a:spcPct val="80000"/>
              </a:lnSpc>
            </a:pPr>
            <a:r>
              <a:rPr lang="en-US" smtClean="0"/>
              <a:t>reflect on our work </a:t>
            </a:r>
          </a:p>
          <a:p>
            <a:pPr eaLnBrk="1" hangingPunct="1">
              <a:lnSpc>
                <a:spcPct val="80000"/>
              </a:lnSpc>
            </a:pPr>
            <a:r>
              <a:rPr lang="en-US" smtClean="0"/>
              <a:t>change our minds and make mid-course and corrections while thinking, reading and writing </a:t>
            </a:r>
          </a:p>
          <a:p>
            <a:pPr eaLnBrk="1" hangingPunct="1">
              <a:lnSpc>
                <a:spcPct val="80000"/>
              </a:lnSpc>
            </a:pPr>
            <a:r>
              <a:rPr lang="en-US" smtClean="0"/>
              <a:t>finish work on time </a:t>
            </a:r>
          </a:p>
          <a:p>
            <a:pPr eaLnBrk="1" hangingPunct="1">
              <a:lnSpc>
                <a:spcPct val="80000"/>
              </a:lnSpc>
            </a:pPr>
            <a:r>
              <a:rPr lang="en-US" smtClean="0"/>
              <a:t>ask for help </a:t>
            </a:r>
          </a:p>
          <a:p>
            <a:pPr eaLnBrk="1" hangingPunct="1">
              <a:lnSpc>
                <a:spcPct val="80000"/>
              </a:lnSpc>
            </a:pPr>
            <a:r>
              <a:rPr lang="en-US" smtClean="0"/>
              <a:t>wait to speak until we're called on </a:t>
            </a:r>
          </a:p>
          <a:p>
            <a:pPr eaLnBrk="1" hangingPunct="1">
              <a:lnSpc>
                <a:spcPct val="80000"/>
              </a:lnSpc>
            </a:pPr>
            <a:r>
              <a:rPr lang="en-US" smtClean="0"/>
              <a:t>seek more information when we need it</a:t>
            </a:r>
          </a:p>
          <a:p>
            <a:pPr eaLnBrk="1" hangingPunct="1">
              <a:lnSpc>
                <a:spcPct val="80000"/>
              </a:lnSpc>
            </a:pPr>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Long Term Calendar</a:t>
            </a:r>
          </a:p>
        </p:txBody>
      </p:sp>
      <p:pic>
        <p:nvPicPr>
          <p:cNvPr id="49155" name="Picture 5" descr="gantt_bas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524000"/>
            <a:ext cx="68580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mtClean="0"/>
              <a:t>Calendars/Planners</a:t>
            </a:r>
          </a:p>
        </p:txBody>
      </p:sp>
      <p:sp>
        <p:nvSpPr>
          <p:cNvPr id="50179" name="Rectangle 3"/>
          <p:cNvSpPr>
            <a:spLocks noGrp="1" noChangeArrowheads="1"/>
          </p:cNvSpPr>
          <p:nvPr>
            <p:ph type="body" idx="1"/>
          </p:nvPr>
        </p:nvSpPr>
        <p:spPr/>
        <p:txBody>
          <a:bodyPr/>
          <a:lstStyle/>
          <a:p>
            <a:pPr eaLnBrk="1" hangingPunct="1"/>
            <a:r>
              <a:rPr lang="en-US" smtClean="0"/>
              <a:t>Weekly planners</a:t>
            </a:r>
          </a:p>
          <a:p>
            <a:pPr eaLnBrk="1" hangingPunct="1"/>
            <a:r>
              <a:rPr lang="en-US" smtClean="0"/>
              <a:t>What to do today</a:t>
            </a:r>
          </a:p>
          <a:p>
            <a:pPr eaLnBrk="1" hangingPunct="1"/>
            <a:r>
              <a:rPr lang="en-US" smtClean="0"/>
              <a:t>Stickers</a:t>
            </a:r>
          </a:p>
          <a:p>
            <a:pPr eaLnBrk="1" hangingPunct="1"/>
            <a:r>
              <a:rPr lang="en-US" smtClean="0"/>
              <a:t>Cueing systems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mtClean="0"/>
              <a:t>Perception Worksheet</a:t>
            </a:r>
          </a:p>
        </p:txBody>
      </p:sp>
      <p:sp>
        <p:nvSpPr>
          <p:cNvPr id="51203" name="Rectangle 3"/>
          <p:cNvSpPr>
            <a:spLocks noGrp="1" noChangeArrowheads="1"/>
          </p:cNvSpPr>
          <p:nvPr>
            <p:ph type="body" idx="1"/>
          </p:nvPr>
        </p:nvSpPr>
        <p:spPr/>
        <p:txBody>
          <a:bodyPr/>
          <a:lstStyle/>
          <a:p>
            <a:pPr eaLnBrk="1" hangingPunct="1"/>
            <a:r>
              <a:rPr lang="en-US" smtClean="0"/>
              <a:t>What grade do you think you will get</a:t>
            </a:r>
          </a:p>
          <a:p>
            <a:pPr lvl="1" eaLnBrk="1" hangingPunct="1"/>
            <a:r>
              <a:rPr lang="en-US" smtClean="0"/>
              <a:t>Good things you did in class</a:t>
            </a:r>
          </a:p>
          <a:p>
            <a:pPr lvl="1" eaLnBrk="1" hangingPunct="1"/>
            <a:r>
              <a:rPr lang="en-US" smtClean="0"/>
              <a:t>What was hard in class</a:t>
            </a:r>
          </a:p>
          <a:p>
            <a:pPr eaLnBrk="1" hangingPunct="1"/>
            <a:r>
              <a:rPr lang="en-US" smtClean="0"/>
              <a:t>What grade did you get</a:t>
            </a:r>
          </a:p>
          <a:p>
            <a:pPr lvl="1" eaLnBrk="1" hangingPunct="1"/>
            <a:r>
              <a:rPr lang="en-US" smtClean="0"/>
              <a:t>Teacher’s comments about what was good</a:t>
            </a:r>
          </a:p>
          <a:p>
            <a:pPr lvl="1" eaLnBrk="1" hangingPunct="1"/>
            <a:r>
              <a:rPr lang="en-US" smtClean="0"/>
              <a:t>Teacher’s comment about what was not going well</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mtClean="0"/>
              <a:t>Teaching how to ask for help</a:t>
            </a:r>
          </a:p>
        </p:txBody>
      </p:sp>
      <p:sp>
        <p:nvSpPr>
          <p:cNvPr id="52227" name="Rectangle 3"/>
          <p:cNvSpPr>
            <a:spLocks noGrp="1" noChangeArrowheads="1"/>
          </p:cNvSpPr>
          <p:nvPr>
            <p:ph type="body" idx="1"/>
          </p:nvPr>
        </p:nvSpPr>
        <p:spPr/>
        <p:txBody>
          <a:bodyPr/>
          <a:lstStyle/>
          <a:p>
            <a:pPr eaLnBrk="1" hangingPunct="1"/>
            <a:r>
              <a:rPr lang="en-US" smtClean="0"/>
              <a:t>Social stories</a:t>
            </a:r>
          </a:p>
          <a:p>
            <a:pPr eaLnBrk="1" hangingPunct="1"/>
            <a:r>
              <a:rPr lang="en-US" smtClean="0"/>
              <a:t>Social Detective</a:t>
            </a:r>
          </a:p>
          <a:p>
            <a:pPr eaLnBrk="1" hangingPunct="1"/>
            <a:r>
              <a:rPr lang="en-US" smtClean="0"/>
              <a:t>Biographies</a:t>
            </a:r>
          </a:p>
          <a:p>
            <a:pPr eaLnBrk="1" hangingPunct="1"/>
            <a:r>
              <a:rPr lang="en-US" smtClean="0"/>
              <a:t>Difference between help and clarification</a:t>
            </a:r>
          </a:p>
          <a:p>
            <a:pPr eaLnBrk="1" hangingPunct="1"/>
            <a:r>
              <a:rPr lang="en-US" smtClean="0"/>
              <a:t>Who to ask what</a:t>
            </a:r>
          </a:p>
          <a:p>
            <a:pPr eaLnBrk="1" hangingPunct="1"/>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Teaching about Rewards</a:t>
            </a:r>
          </a:p>
        </p:txBody>
      </p:sp>
      <p:sp>
        <p:nvSpPr>
          <p:cNvPr id="53251" name="Rectangle 3"/>
          <p:cNvSpPr>
            <a:spLocks noGrp="1" noChangeArrowheads="1"/>
          </p:cNvSpPr>
          <p:nvPr>
            <p:ph type="body" idx="1"/>
          </p:nvPr>
        </p:nvSpPr>
        <p:spPr/>
        <p:txBody>
          <a:bodyPr/>
          <a:lstStyle/>
          <a:p>
            <a:pPr eaLnBrk="1" hangingPunct="1"/>
            <a:r>
              <a:rPr lang="en-US" smtClean="0"/>
              <a:t>Why you reward yourself</a:t>
            </a:r>
          </a:p>
          <a:p>
            <a:pPr eaLnBrk="1" hangingPunct="1"/>
            <a:r>
              <a:rPr lang="en-US" smtClean="0"/>
              <a:t>When to do this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t>Strategy</a:t>
            </a:r>
          </a:p>
        </p:txBody>
      </p:sp>
      <p:sp>
        <p:nvSpPr>
          <p:cNvPr id="54275" name="Rectangle 3"/>
          <p:cNvSpPr>
            <a:spLocks noGrp="1" noChangeArrowheads="1"/>
          </p:cNvSpPr>
          <p:nvPr>
            <p:ph type="body" idx="1"/>
          </p:nvPr>
        </p:nvSpPr>
        <p:spPr/>
        <p:txBody>
          <a:bodyPr/>
          <a:lstStyle/>
          <a:p>
            <a:pPr eaLnBrk="1" hangingPunct="1">
              <a:lnSpc>
                <a:spcPct val="90000"/>
              </a:lnSpc>
            </a:pPr>
            <a:r>
              <a:rPr lang="en-US" smtClean="0"/>
              <a:t>Once you have found an organizational strategy make it visual by writing it down. This can be the student’s “ strategy dictionary’.</a:t>
            </a:r>
          </a:p>
          <a:p>
            <a:pPr eaLnBrk="1" hangingPunct="1">
              <a:lnSpc>
                <a:spcPct val="90000"/>
              </a:lnSpc>
            </a:pPr>
            <a:r>
              <a:rPr lang="en-US" smtClean="0"/>
              <a:t>This allows the student to take ownership of their learning.</a:t>
            </a:r>
          </a:p>
          <a:p>
            <a:pPr eaLnBrk="1" hangingPunct="1">
              <a:lnSpc>
                <a:spcPct val="90000"/>
              </a:lnSpc>
            </a:pPr>
            <a:r>
              <a:rPr lang="en-US" smtClean="0"/>
              <a:t>It is critical that we not only give the organizational strategies to the student but that we teach the PROCESS of organization.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z="3600" smtClean="0"/>
              <a:t>Intelligence does not equal Organized</a:t>
            </a:r>
          </a:p>
        </p:txBody>
      </p:sp>
      <p:sp>
        <p:nvSpPr>
          <p:cNvPr id="55299" name="Rectangle 3"/>
          <p:cNvSpPr>
            <a:spLocks noGrp="1" noChangeArrowheads="1"/>
          </p:cNvSpPr>
          <p:nvPr>
            <p:ph type="body" idx="1"/>
          </p:nvPr>
        </p:nvSpPr>
        <p:spPr/>
        <p:txBody>
          <a:bodyPr/>
          <a:lstStyle/>
          <a:p>
            <a:pPr eaLnBrk="1" hangingPunct="1"/>
            <a:r>
              <a:rPr lang="en-US" smtClean="0"/>
              <a:t>A student may indeed know a great deal of information about a subject but may have such poor organizational skills that they have tremendous difficulty on a task.</a:t>
            </a:r>
          </a:p>
          <a:p>
            <a:pPr eaLnBrk="1" hangingPunct="1">
              <a:buFontTx/>
              <a:buNone/>
            </a:pPr>
            <a:endParaRPr lang="en-US" smtClean="0"/>
          </a:p>
          <a:p>
            <a:pPr eaLnBrk="1" hangingPunct="1">
              <a:buFontTx/>
              <a:buNone/>
            </a:pPr>
            <a:endParaRPr lang="en-U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smtClean="0"/>
              <a:t>Homework</a:t>
            </a:r>
          </a:p>
        </p:txBody>
      </p:sp>
      <p:sp>
        <p:nvSpPr>
          <p:cNvPr id="56323" name="Rectangle 3"/>
          <p:cNvSpPr>
            <a:spLocks noGrp="1" noChangeArrowheads="1"/>
          </p:cNvSpPr>
          <p:nvPr>
            <p:ph type="body" idx="1"/>
          </p:nvPr>
        </p:nvSpPr>
        <p:spPr>
          <a:xfrm>
            <a:off x="228600" y="1371600"/>
            <a:ext cx="7386638" cy="4497388"/>
          </a:xfrm>
        </p:spPr>
        <p:txBody>
          <a:bodyPr/>
          <a:lstStyle/>
          <a:p>
            <a:pPr eaLnBrk="1" hangingPunct="1">
              <a:lnSpc>
                <a:spcPct val="90000"/>
              </a:lnSpc>
            </a:pPr>
            <a:r>
              <a:rPr lang="en-US" smtClean="0"/>
              <a:t>For many students with ASD it is much more important for the student to learn the process of doing the homework rather than the product of the homework</a:t>
            </a:r>
          </a:p>
          <a:p>
            <a:pPr eaLnBrk="1" hangingPunct="1">
              <a:lnSpc>
                <a:spcPct val="90000"/>
              </a:lnSpc>
            </a:pPr>
            <a:r>
              <a:rPr lang="en-US" smtClean="0"/>
              <a:t>It will be more important for the student to learn the skills that will make them more independent. This is especially important for the high school student planning on going to college.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Homework</a:t>
            </a:r>
          </a:p>
        </p:txBody>
      </p:sp>
      <p:sp>
        <p:nvSpPr>
          <p:cNvPr id="57347" name="Rectangle 3"/>
          <p:cNvSpPr>
            <a:spLocks noGrp="1" noChangeArrowheads="1"/>
          </p:cNvSpPr>
          <p:nvPr>
            <p:ph type="body" idx="1"/>
          </p:nvPr>
        </p:nvSpPr>
        <p:spPr/>
        <p:txBody>
          <a:bodyPr/>
          <a:lstStyle/>
          <a:p>
            <a:pPr eaLnBrk="1" hangingPunct="1">
              <a:buFontTx/>
              <a:buNone/>
            </a:pPr>
            <a:r>
              <a:rPr lang="en-US" smtClean="0"/>
              <a:t>We need to consider that school and home are two very different environments so that what a student might be able to do at school he truly may have tremendous difficulty doing at home.</a:t>
            </a:r>
          </a:p>
          <a:p>
            <a:pPr eaLnBrk="1" hangingPunct="1">
              <a:buFontTx/>
              <a:buNone/>
            </a:pPr>
            <a:r>
              <a:rPr lang="en-US" smtClean="0"/>
              <a:t>We need to have our students feel good about doing their work independently.</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mtClean="0"/>
              <a:t>Homework</a:t>
            </a:r>
          </a:p>
        </p:txBody>
      </p:sp>
      <p:sp>
        <p:nvSpPr>
          <p:cNvPr id="58371" name="Rectangle 3"/>
          <p:cNvSpPr>
            <a:spLocks noGrp="1" noChangeArrowheads="1"/>
          </p:cNvSpPr>
          <p:nvPr>
            <p:ph type="body" idx="1"/>
          </p:nvPr>
        </p:nvSpPr>
        <p:spPr/>
        <p:txBody>
          <a:bodyPr/>
          <a:lstStyle/>
          <a:p>
            <a:pPr eaLnBrk="1" hangingPunct="1"/>
            <a:r>
              <a:rPr lang="en-US" smtClean="0"/>
              <a:t>Students often do better with static organization ( Homework that is done in the same way every time like writing spelling words)</a:t>
            </a:r>
          </a:p>
          <a:p>
            <a:pPr eaLnBrk="1" hangingPunct="1"/>
            <a:r>
              <a:rPr lang="en-US" smtClean="0"/>
              <a:t>They have more difficulty with dynamic organization ( long term projects, shifting workload).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endParaRPr lang="en-US" smtClean="0"/>
          </a:p>
        </p:txBody>
      </p:sp>
      <p:pic>
        <p:nvPicPr>
          <p:cNvPr id="22531" name="Picture 3" descr="Slid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1588"/>
            <a:ext cx="9140825"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smtClean="0"/>
              <a:t>What do I Need to Do?</a:t>
            </a:r>
          </a:p>
        </p:txBody>
      </p:sp>
      <p:sp>
        <p:nvSpPr>
          <p:cNvPr id="59395" name="Rectangle 3"/>
          <p:cNvSpPr>
            <a:spLocks noGrp="1" noChangeArrowheads="1"/>
          </p:cNvSpPr>
          <p:nvPr>
            <p:ph type="body" idx="1"/>
          </p:nvPr>
        </p:nvSpPr>
        <p:spPr/>
        <p:txBody>
          <a:bodyPr/>
          <a:lstStyle/>
          <a:p>
            <a:pPr eaLnBrk="1" hangingPunct="1"/>
            <a:r>
              <a:rPr lang="en-US" smtClean="0"/>
              <a:t>We need to let the students think about what they need to do</a:t>
            </a:r>
          </a:p>
          <a:p>
            <a:pPr lvl="1" eaLnBrk="1" hangingPunct="1"/>
            <a:r>
              <a:rPr lang="en-US" smtClean="0"/>
              <a:t>It is not enough to have them write the homework in the planner they need to have a process to follow</a:t>
            </a:r>
          </a:p>
          <a:p>
            <a:pPr lvl="2" eaLnBrk="1" hangingPunct="1"/>
            <a:r>
              <a:rPr lang="en-US" smtClean="0"/>
              <a:t>What books do I need to have</a:t>
            </a:r>
          </a:p>
          <a:p>
            <a:pPr lvl="2" eaLnBrk="1" hangingPunct="1"/>
            <a:r>
              <a:rPr lang="en-US" smtClean="0"/>
              <a:t>What other supplies do I need to have</a:t>
            </a:r>
          </a:p>
          <a:p>
            <a:pPr lvl="2" eaLnBrk="1" hangingPunct="1"/>
            <a:r>
              <a:rPr lang="en-US" smtClean="0"/>
              <a:t>Create a visual plan for how to do the homework</a:t>
            </a:r>
          </a:p>
          <a:p>
            <a:pPr lvl="2" eaLnBrk="1" hangingPunct="1"/>
            <a:r>
              <a:rPr lang="en-US" smtClean="0"/>
              <a:t>Visual planning sheets and chunking</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fontScale="90000"/>
          </a:bodyPr>
          <a:lstStyle/>
          <a:p>
            <a:pPr eaLnBrk="1" hangingPunct="1"/>
            <a:r>
              <a:rPr lang="en-US" sz="3600" smtClean="0"/>
              <a:t>How to continue to do the work when you don’t want to.</a:t>
            </a:r>
          </a:p>
        </p:txBody>
      </p:sp>
      <p:sp>
        <p:nvSpPr>
          <p:cNvPr id="60419" name="Rectangle 3"/>
          <p:cNvSpPr>
            <a:spLocks noGrp="1" noChangeArrowheads="1"/>
          </p:cNvSpPr>
          <p:nvPr>
            <p:ph type="body" idx="1"/>
          </p:nvPr>
        </p:nvSpPr>
        <p:spPr/>
        <p:txBody>
          <a:bodyPr/>
          <a:lstStyle/>
          <a:p>
            <a:pPr eaLnBrk="1" hangingPunct="1"/>
            <a:r>
              <a:rPr lang="en-US" smtClean="0"/>
              <a:t>Charting feelings and strategies to assist keeping at work.</a:t>
            </a:r>
          </a:p>
          <a:p>
            <a:pPr eaLnBrk="1" hangingPunct="1"/>
            <a:r>
              <a:rPr lang="en-US" smtClean="0"/>
              <a:t>Sometimes the student doesn’t realize that they NEED to persist at a task.</a:t>
            </a:r>
          </a:p>
          <a:p>
            <a:pPr eaLnBrk="1" hangingPunct="1"/>
            <a:r>
              <a:rPr lang="en-US" smtClean="0"/>
              <a:t>What is your motivation to keep you on task.</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endParaRPr lang="en-US" smtClean="0"/>
          </a:p>
        </p:txBody>
      </p:sp>
      <p:pic>
        <p:nvPicPr>
          <p:cNvPr id="61443" name="Picture 3" descr="Slide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1588"/>
            <a:ext cx="9140825"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endParaRPr lang="en-US" smtClean="0"/>
          </a:p>
        </p:txBody>
      </p:sp>
      <p:pic>
        <p:nvPicPr>
          <p:cNvPr id="62467" name="Picture 3" descr="Slide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1588"/>
            <a:ext cx="9140825"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endParaRPr lang="en-US" smtClean="0"/>
          </a:p>
        </p:txBody>
      </p:sp>
      <p:pic>
        <p:nvPicPr>
          <p:cNvPr id="63491" name="Picture 3" descr="Slide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1588"/>
            <a:ext cx="9140825"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normAutofit fontScale="90000"/>
          </a:bodyPr>
          <a:lstStyle/>
          <a:p>
            <a:pPr algn="ctr"/>
            <a:r>
              <a:rPr lang="en-US" smtClean="0"/>
              <a:t>Organization of the Process using Ziggurat</a:t>
            </a:r>
          </a:p>
        </p:txBody>
      </p:sp>
      <p:pic>
        <p:nvPicPr>
          <p:cNvPr id="64515" name="Content Placeholder 3" descr="Ziggurat1.bmp"/>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57200" y="1524000"/>
            <a:ext cx="7086600" cy="4953000"/>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Content Placeholder 3" descr="Ziggurat worksheet.jpg"/>
          <p:cNvPicPr>
            <a:picLocks noGrp="1" noChangeAspect="1"/>
          </p:cNvPicPr>
          <p:nvPr>
            <p:ph idx="1"/>
          </p:nvPr>
        </p:nvPicPr>
        <p:blipFill>
          <a:blip r:embed="rId3">
            <a:extLst>
              <a:ext uri="{28A0092B-C50C-407E-A947-70E740481C1C}">
                <a14:useLocalDpi xmlns:a14="http://schemas.microsoft.com/office/drawing/2010/main" val="0"/>
              </a:ext>
            </a:extLst>
          </a:blip>
          <a:srcRect r="39609" b="22910"/>
          <a:stretch>
            <a:fillRect/>
          </a:stretch>
        </p:blipFill>
        <p:spPr>
          <a:xfrm>
            <a:off x="263525" y="0"/>
            <a:ext cx="8651875" cy="6705600"/>
          </a:xfr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buFont typeface="Wingdings" pitchFamily="2" charset="2"/>
              <a:buNone/>
            </a:pPr>
            <a:r>
              <a:rPr lang="en-US" sz="2000" b="1" smtClean="0">
                <a:solidFill>
                  <a:schemeClr val="tx1"/>
                </a:solidFill>
                <a:latin typeface="Helvetica" pitchFamily="34" charset="0"/>
              </a:rPr>
              <a:t>ASSESSMENT PROCEDURES</a:t>
            </a:r>
            <a:endParaRPr lang="en-US" smtClean="0">
              <a:solidFill>
                <a:schemeClr val="tx1"/>
              </a:solidFill>
              <a:latin typeface="Palatino" pitchFamily="48" charset="0"/>
            </a:endParaRPr>
          </a:p>
        </p:txBody>
      </p:sp>
      <p:sp>
        <p:nvSpPr>
          <p:cNvPr id="66563" name="Rectangle 3"/>
          <p:cNvSpPr>
            <a:spLocks noGrp="1" noChangeArrowheads="1"/>
          </p:cNvSpPr>
          <p:nvPr>
            <p:ph type="body" idx="1"/>
          </p:nvPr>
        </p:nvSpPr>
        <p:spPr/>
        <p:txBody>
          <a:bodyPr>
            <a:normAutofit lnSpcReduction="10000"/>
          </a:bodyPr>
          <a:lstStyle/>
          <a:p>
            <a:pPr algn="ctr" eaLnBrk="1" hangingPunct="1"/>
            <a:r>
              <a:rPr lang="en-US" sz="2800" b="1" smtClean="0">
                <a:latin typeface="Helvetica" pitchFamily="34" charset="0"/>
              </a:rPr>
              <a:t>Parent and teacher interviews</a:t>
            </a:r>
          </a:p>
          <a:p>
            <a:pPr algn="ctr" eaLnBrk="1" hangingPunct="1"/>
            <a:endParaRPr lang="en-US" sz="2800" b="1" smtClean="0">
              <a:latin typeface="Helvetica" pitchFamily="34" charset="0"/>
            </a:endParaRPr>
          </a:p>
          <a:p>
            <a:pPr algn="ctr" eaLnBrk="1" hangingPunct="1"/>
            <a:r>
              <a:rPr lang="en-US" sz="3600" b="1" smtClean="0">
                <a:latin typeface="Helvetica" pitchFamily="34" charset="0"/>
              </a:rPr>
              <a:t>Behavior</a:t>
            </a:r>
            <a:r>
              <a:rPr lang="en-US" sz="2800" b="1" smtClean="0">
                <a:latin typeface="Helvetica" pitchFamily="34" charset="0"/>
              </a:rPr>
              <a:t> rating scales</a:t>
            </a:r>
          </a:p>
          <a:p>
            <a:pPr algn="ctr" eaLnBrk="1" hangingPunct="1"/>
            <a:endParaRPr lang="en-US" sz="2800" b="1" smtClean="0">
              <a:latin typeface="Helvetica" pitchFamily="34" charset="0"/>
            </a:endParaRPr>
          </a:p>
          <a:p>
            <a:pPr algn="ctr" eaLnBrk="1" hangingPunct="1"/>
            <a:r>
              <a:rPr lang="en-US" sz="2800" b="1" smtClean="0">
                <a:latin typeface="Helvetica" pitchFamily="34" charset="0"/>
              </a:rPr>
              <a:t>Formal assessment</a:t>
            </a:r>
          </a:p>
          <a:p>
            <a:pPr algn="ctr" eaLnBrk="1" hangingPunct="1"/>
            <a:endParaRPr lang="en-US" sz="2800" b="1" smtClean="0">
              <a:latin typeface="Helvetica" pitchFamily="34" charset="0"/>
            </a:endParaRPr>
          </a:p>
          <a:p>
            <a:pPr algn="ctr" eaLnBrk="1" hangingPunct="1"/>
            <a:r>
              <a:rPr lang="en-US" sz="2800" b="1" smtClean="0">
                <a:latin typeface="Helvetica" pitchFamily="34" charset="0"/>
              </a:rPr>
              <a:t>Behavior observations</a:t>
            </a:r>
          </a:p>
          <a:p>
            <a:pPr algn="ctr" eaLnBrk="1" hangingPunct="1"/>
            <a:endParaRPr lang="en-US" sz="2800" b="1" smtClean="0">
              <a:latin typeface="Helvetica" pitchFamily="34" charset="0"/>
            </a:endParaRPr>
          </a:p>
          <a:p>
            <a:pPr algn="ctr" eaLnBrk="1" hangingPunct="1"/>
            <a:r>
              <a:rPr lang="en-US" sz="2800" b="1" smtClean="0">
                <a:latin typeface="Helvetica" pitchFamily="34" charset="0"/>
              </a:rPr>
              <a:t>Informal assessment</a:t>
            </a:r>
            <a:endParaRPr lang="en-US" sz="4400" b="1" smtClean="0">
              <a:latin typeface="Helvetica" pitchFamily="34" charset="0"/>
            </a:endParaRPr>
          </a:p>
          <a:p>
            <a:pPr eaLnBrk="1" hangingPunct="1"/>
            <a:endParaRPr lang="en-US"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buFont typeface="Wingdings" pitchFamily="2" charset="2"/>
              <a:buNone/>
            </a:pPr>
            <a:r>
              <a:rPr lang="en-US" sz="1800" b="1" smtClean="0">
                <a:solidFill>
                  <a:schemeClr val="tx1"/>
                </a:solidFill>
                <a:latin typeface="Helvetica" pitchFamily="34" charset="0"/>
              </a:rPr>
              <a:t>ASSESSMENT OF EXECUTIVE SKILLS</a:t>
            </a:r>
            <a:endParaRPr lang="en-US" smtClean="0">
              <a:solidFill>
                <a:schemeClr val="tx1"/>
              </a:solidFill>
            </a:endParaRPr>
          </a:p>
        </p:txBody>
      </p:sp>
      <p:sp>
        <p:nvSpPr>
          <p:cNvPr id="67587" name="Rectangle 3"/>
          <p:cNvSpPr>
            <a:spLocks noGrp="1" noChangeArrowheads="1"/>
          </p:cNvSpPr>
          <p:nvPr>
            <p:ph type="body" idx="1"/>
          </p:nvPr>
        </p:nvSpPr>
        <p:spPr/>
        <p:txBody>
          <a:bodyPr/>
          <a:lstStyle/>
          <a:p>
            <a:pPr marL="609600" indent="-609600" eaLnBrk="1" hangingPunct="1">
              <a:buFontTx/>
              <a:buNone/>
            </a:pPr>
            <a:r>
              <a:rPr lang="en-US" sz="2000" b="1" smtClean="0">
                <a:latin typeface="Helvetica" pitchFamily="34" charset="0"/>
              </a:rPr>
              <a:t>Informal Measures</a:t>
            </a:r>
          </a:p>
          <a:p>
            <a:pPr marL="609600" indent="-609600" eaLnBrk="1" hangingPunct="1"/>
            <a:endParaRPr lang="en-US" sz="1300" b="1" smtClean="0"/>
          </a:p>
          <a:p>
            <a:pPr marL="609600" indent="-609600" eaLnBrk="1" hangingPunct="1"/>
            <a:r>
              <a:rPr lang="en-US" sz="2000" b="1" smtClean="0">
                <a:latin typeface="Helvetica" pitchFamily="34" charset="0"/>
              </a:rPr>
              <a:t>Parent interview (look for specific examples of problems in areas likely to be affected by executive skill deficits, including problems with homework, chores, following directions, social interactions, organizational</a:t>
            </a:r>
            <a:r>
              <a:rPr lang="en-US" sz="2000" b="1" i="1" smtClean="0">
                <a:latin typeface="Helvetica" pitchFamily="34" charset="0"/>
              </a:rPr>
              <a:t> </a:t>
            </a:r>
            <a:r>
              <a:rPr lang="en-US" sz="2000" b="1" smtClean="0">
                <a:latin typeface="Helvetica" pitchFamily="34" charset="0"/>
              </a:rPr>
              <a:t>skills, etc.).</a:t>
            </a:r>
          </a:p>
          <a:p>
            <a:pPr marL="609600" indent="-609600" eaLnBrk="1" hangingPunct="1"/>
            <a:endParaRPr lang="en-US" sz="1300" b="1" smtClean="0">
              <a:latin typeface="Helvetica" pitchFamily="34" charset="0"/>
            </a:endParaRPr>
          </a:p>
          <a:p>
            <a:pPr marL="609600" indent="-609600" eaLnBrk="1" hangingPunct="1"/>
            <a:endParaRPr lang="en-US" sz="1300" b="1" smtClean="0">
              <a:latin typeface="Helvetica" pitchFamily="34" charset="0"/>
            </a:endParaRPr>
          </a:p>
          <a:p>
            <a:pPr marL="609600" indent="-609600" eaLnBrk="1" hangingPunct="1"/>
            <a:r>
              <a:rPr lang="en-US" sz="2000" b="1" smtClean="0">
                <a:latin typeface="Helvetica" pitchFamily="34" charset="0"/>
              </a:rPr>
              <a:t>Teacher interviews (again, look for specificity of examples in relevant areas, e.g., following complex directions, task initiation, handling long-term assignments, response to open-ended tasks, social interactions, responses to classroom/school rules, etc.).</a:t>
            </a:r>
            <a:endParaRPr lang="en-US" sz="3600" b="1" smtClean="0">
              <a:latin typeface="Helvetica"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buFont typeface="Wingdings" pitchFamily="2" charset="2"/>
              <a:buNone/>
            </a:pPr>
            <a:r>
              <a:rPr lang="en-US" sz="1800" b="1" smtClean="0">
                <a:solidFill>
                  <a:schemeClr val="tx1"/>
                </a:solidFill>
                <a:latin typeface="Helvetica" pitchFamily="34" charset="0"/>
              </a:rPr>
              <a:t>ASSESSMENT OF EXECUTIVE SKILLS</a:t>
            </a:r>
            <a:endParaRPr lang="en-US" smtClean="0">
              <a:solidFill>
                <a:schemeClr val="tx1"/>
              </a:solidFill>
            </a:endParaRPr>
          </a:p>
        </p:txBody>
      </p:sp>
      <p:sp>
        <p:nvSpPr>
          <p:cNvPr id="68611" name="Rectangle 3"/>
          <p:cNvSpPr>
            <a:spLocks noGrp="1" noChangeArrowheads="1"/>
          </p:cNvSpPr>
          <p:nvPr>
            <p:ph type="body" idx="1"/>
          </p:nvPr>
        </p:nvSpPr>
        <p:spPr/>
        <p:txBody>
          <a:bodyPr/>
          <a:lstStyle/>
          <a:p>
            <a:pPr eaLnBrk="1" hangingPunct="1">
              <a:buFontTx/>
              <a:buNone/>
            </a:pPr>
            <a:r>
              <a:rPr lang="en-US" sz="2400" b="1" smtClean="0">
                <a:latin typeface="Helvetica" pitchFamily="34" charset="0"/>
              </a:rPr>
              <a:t>Behavior Rating Scales</a:t>
            </a:r>
            <a:endParaRPr lang="en-US" sz="2400" smtClean="0">
              <a:latin typeface="Helvetica" pitchFamily="34" charset="0"/>
            </a:endParaRPr>
          </a:p>
          <a:p>
            <a:pPr eaLnBrk="1" hangingPunct="1"/>
            <a:endParaRPr lang="en-US" sz="1400" smtClean="0"/>
          </a:p>
          <a:p>
            <a:pPr eaLnBrk="1" hangingPunct="1"/>
            <a:r>
              <a:rPr lang="en-US" sz="2400" b="1" smtClean="0">
                <a:latin typeface="Helvetica" pitchFamily="34" charset="0"/>
              </a:rPr>
              <a:t>Behavior Rating Inventory of Executive Function (BRIEF).</a:t>
            </a:r>
            <a:r>
              <a:rPr lang="en-US" sz="2400" smtClean="0">
                <a:latin typeface="Helvetica" pitchFamily="34" charset="0"/>
              </a:rPr>
              <a:t> </a:t>
            </a:r>
            <a:r>
              <a:rPr lang="en-US" sz="2000" i="1" smtClean="0">
                <a:latin typeface="Helvetica" pitchFamily="34" charset="0"/>
              </a:rPr>
              <a:t>Available from PAR (www.parinc.com)</a:t>
            </a:r>
            <a:r>
              <a:rPr lang="en-US" sz="2000" smtClean="0">
                <a:latin typeface="Helvetica" pitchFamily="34" charset="0"/>
              </a:rPr>
              <a:t>.</a:t>
            </a:r>
          </a:p>
          <a:p>
            <a:pPr eaLnBrk="1" hangingPunct="1"/>
            <a:endParaRPr lang="en-US" sz="2400" b="1" smtClean="0">
              <a:latin typeface="Helvetica" pitchFamily="34" charset="0"/>
            </a:endParaRPr>
          </a:p>
          <a:p>
            <a:pPr eaLnBrk="1" hangingPunct="1"/>
            <a:r>
              <a:rPr lang="en-US" sz="2400" b="1" smtClean="0">
                <a:latin typeface="Helvetica" pitchFamily="34" charset="0"/>
              </a:rPr>
              <a:t>Child Behavior Checklist/Teacher Report Form.</a:t>
            </a:r>
            <a:r>
              <a:rPr lang="en-US" sz="2000" smtClean="0">
                <a:latin typeface="Helvetica" pitchFamily="34" charset="0"/>
              </a:rPr>
              <a:t> (www.ASEBA.org)</a:t>
            </a:r>
            <a:endParaRPr lang="en-US" sz="2400" smtClean="0">
              <a:latin typeface="Helvetica" pitchFamily="34" charset="0"/>
            </a:endParaRPr>
          </a:p>
          <a:p>
            <a:pPr eaLnBrk="1" hangingPunct="1"/>
            <a:endParaRPr lang="en-US" sz="2400" b="1" smtClean="0">
              <a:latin typeface="Helvetica" pitchFamily="34" charset="0"/>
            </a:endParaRPr>
          </a:p>
          <a:p>
            <a:pPr eaLnBrk="1" hangingPunct="1"/>
            <a:r>
              <a:rPr lang="en-US" sz="2400" b="1" smtClean="0">
                <a:latin typeface="Helvetica" pitchFamily="34" charset="0"/>
              </a:rPr>
              <a:t>Brown ADD Scales. (for adolescents). </a:t>
            </a:r>
            <a:r>
              <a:rPr lang="en-US" sz="2000" smtClean="0">
                <a:latin typeface="Helvetica" pitchFamily="34" charset="0"/>
              </a:rPr>
              <a:t>(Available from Psychological Corporation)</a:t>
            </a:r>
            <a:endParaRPr lang="en-US" sz="2400" smtClean="0">
              <a:latin typeface="Helvetica" pitchFamily="34" charset="0"/>
            </a:endParaRPr>
          </a:p>
          <a:p>
            <a:pPr eaLnBrk="1" hangingPunct="1"/>
            <a:endParaRPr lang="en-US" sz="2400" smtClean="0">
              <a:latin typeface="Helvetic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a:xfrm>
            <a:off x="152400" y="152400"/>
            <a:ext cx="7848600" cy="6553200"/>
          </a:xfrm>
        </p:spPr>
        <p:txBody>
          <a:bodyPr/>
          <a:lstStyle/>
          <a:p>
            <a:pPr eaLnBrk="1" hangingPunct="1"/>
            <a:r>
              <a:rPr lang="en-US" sz="2800" smtClean="0"/>
              <a:t>Problems with executive function may be manifested when a person: </a:t>
            </a:r>
          </a:p>
          <a:p>
            <a:pPr lvl="1" eaLnBrk="1" hangingPunct="1"/>
            <a:r>
              <a:rPr lang="en-US" sz="2400" smtClean="0"/>
              <a:t>has difficulty planning a project </a:t>
            </a:r>
          </a:p>
          <a:p>
            <a:pPr lvl="1" eaLnBrk="1" hangingPunct="1"/>
            <a:r>
              <a:rPr lang="en-US" sz="2400" smtClean="0"/>
              <a:t>has trouble comprehending how much time a project will take to complete </a:t>
            </a:r>
          </a:p>
          <a:p>
            <a:pPr lvl="1" eaLnBrk="1" hangingPunct="1"/>
            <a:r>
              <a:rPr lang="en-US" sz="2400" smtClean="0"/>
              <a:t>struggles to tell a story (verbally or in writing); has trouble communicating details in an organized, sequential manner </a:t>
            </a:r>
          </a:p>
          <a:p>
            <a:pPr lvl="1" eaLnBrk="1" hangingPunct="1"/>
            <a:r>
              <a:rPr lang="en-US" sz="2400" smtClean="0"/>
              <a:t>has difficulty with the mental strategies involved in memorization and retrieving information from memory </a:t>
            </a:r>
          </a:p>
          <a:p>
            <a:pPr lvl="1" eaLnBrk="1" hangingPunct="1"/>
            <a:r>
              <a:rPr lang="en-US" sz="2400" smtClean="0"/>
              <a:t>has trouble initiating activities or tasks, or generating ideas independently </a:t>
            </a:r>
          </a:p>
          <a:p>
            <a:pPr lvl="1" eaLnBrk="1" hangingPunct="1"/>
            <a:r>
              <a:rPr lang="en-US" sz="2400" smtClean="0"/>
              <a:t>has difficulty retaining information while doing something with it; e.g., remembering a phone number while dialing. </a:t>
            </a:r>
          </a:p>
          <a:p>
            <a:pPr eaLnBrk="1" hangingPunct="1"/>
            <a:endParaRPr lang="en-US" sz="280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28625" y="439738"/>
            <a:ext cx="7058025" cy="762000"/>
          </a:xfrm>
        </p:spPr>
        <p:txBody>
          <a:bodyPr/>
          <a:lstStyle/>
          <a:p>
            <a:pPr eaLnBrk="1" hangingPunct="1"/>
            <a:r>
              <a:rPr lang="en-US" sz="3200" i="1" smtClean="0">
                <a:latin typeface="Helvetica" pitchFamily="34" charset="0"/>
              </a:rPr>
              <a:t>Modify the environment</a:t>
            </a:r>
            <a:endParaRPr lang="en-US" sz="3200" smtClean="0">
              <a:latin typeface="Helvetica" pitchFamily="34" charset="0"/>
            </a:endParaRPr>
          </a:p>
        </p:txBody>
      </p:sp>
      <p:sp>
        <p:nvSpPr>
          <p:cNvPr id="69635" name="Rectangle 3"/>
          <p:cNvSpPr>
            <a:spLocks noGrp="1" noChangeArrowheads="1"/>
          </p:cNvSpPr>
          <p:nvPr>
            <p:ph type="body" idx="1"/>
          </p:nvPr>
        </p:nvSpPr>
        <p:spPr>
          <a:xfrm>
            <a:off x="333375" y="2024063"/>
            <a:ext cx="7178675" cy="3563937"/>
          </a:xfrm>
        </p:spPr>
        <p:txBody>
          <a:bodyPr/>
          <a:lstStyle/>
          <a:p>
            <a:pPr marL="609600" indent="-609600" eaLnBrk="1" hangingPunct="1">
              <a:buFontTx/>
              <a:buAutoNum type="arabicPeriod"/>
            </a:pPr>
            <a:r>
              <a:rPr lang="en-US" sz="2800" smtClean="0">
                <a:latin typeface="Helvetica" pitchFamily="34" charset="0"/>
              </a:rPr>
              <a:t>Change the physical or social environment</a:t>
            </a:r>
          </a:p>
          <a:p>
            <a:pPr marL="609600" indent="-609600" eaLnBrk="1" hangingPunct="1">
              <a:buFontTx/>
              <a:buAutoNum type="arabicPeriod"/>
            </a:pPr>
            <a:endParaRPr lang="en-US" sz="2800" smtClean="0">
              <a:latin typeface="Helvetica" pitchFamily="34" charset="0"/>
            </a:endParaRPr>
          </a:p>
          <a:p>
            <a:pPr marL="609600" indent="-609600" eaLnBrk="1" hangingPunct="1">
              <a:buFontTx/>
              <a:buAutoNum type="arabicPeriod"/>
            </a:pPr>
            <a:r>
              <a:rPr lang="en-US" sz="2800" smtClean="0">
                <a:latin typeface="Helvetica" pitchFamily="34" charset="0"/>
              </a:rPr>
              <a:t>Modify the tasks we expect children to perform</a:t>
            </a:r>
          </a:p>
          <a:p>
            <a:pPr marL="609600" indent="-609600" eaLnBrk="1" hangingPunct="1">
              <a:buFontTx/>
              <a:buAutoNum type="arabicPeriod"/>
            </a:pPr>
            <a:endParaRPr lang="en-US" sz="2800" smtClean="0">
              <a:latin typeface="Helvetica" pitchFamily="34" charset="0"/>
            </a:endParaRPr>
          </a:p>
          <a:p>
            <a:pPr marL="609600" indent="-609600" eaLnBrk="1" hangingPunct="1">
              <a:buFontTx/>
              <a:buAutoNum type="arabicPeriod"/>
            </a:pPr>
            <a:r>
              <a:rPr lang="en-US" sz="2800" smtClean="0">
                <a:latin typeface="Helvetica" pitchFamily="34" charset="0"/>
              </a:rPr>
              <a:t>Provide prompts or cues</a:t>
            </a:r>
            <a:endParaRPr lang="en-US" sz="2400" smtClean="0">
              <a:latin typeface="Helvetica"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19075" y="363538"/>
            <a:ext cx="7407275" cy="854075"/>
          </a:xfrm>
        </p:spPr>
        <p:txBody>
          <a:bodyPr/>
          <a:lstStyle/>
          <a:p>
            <a:pPr eaLnBrk="1" hangingPunct="1"/>
            <a:r>
              <a:rPr lang="en-US" sz="2900" i="1" smtClean="0">
                <a:latin typeface="Helvetica" pitchFamily="34" charset="0"/>
              </a:rPr>
              <a:t>Change the physical or social environment</a:t>
            </a:r>
            <a:endParaRPr lang="en-US" sz="2900" smtClean="0">
              <a:latin typeface="Helvetica" pitchFamily="34" charset="0"/>
            </a:endParaRPr>
          </a:p>
        </p:txBody>
      </p:sp>
      <p:sp>
        <p:nvSpPr>
          <p:cNvPr id="70659" name="Rectangle 3"/>
          <p:cNvSpPr>
            <a:spLocks noGrp="1" noChangeArrowheads="1"/>
          </p:cNvSpPr>
          <p:nvPr>
            <p:ph type="body" idx="1"/>
          </p:nvPr>
        </p:nvSpPr>
        <p:spPr>
          <a:xfrm>
            <a:off x="263525" y="1598613"/>
            <a:ext cx="7169150" cy="4008437"/>
          </a:xfrm>
        </p:spPr>
        <p:txBody>
          <a:bodyPr/>
          <a:lstStyle/>
          <a:p>
            <a:pPr eaLnBrk="1" hangingPunct="1">
              <a:lnSpc>
                <a:spcPct val="90000"/>
              </a:lnSpc>
              <a:buFontTx/>
              <a:buNone/>
            </a:pPr>
            <a:endParaRPr lang="en-US" sz="1800" smtClean="0">
              <a:latin typeface="Helvetica" pitchFamily="34" charset="0"/>
            </a:endParaRPr>
          </a:p>
          <a:p>
            <a:pPr eaLnBrk="1" hangingPunct="1">
              <a:lnSpc>
                <a:spcPct val="90000"/>
              </a:lnSpc>
            </a:pPr>
            <a:r>
              <a:rPr lang="en-US" sz="1800" smtClean="0">
                <a:latin typeface="Helvetica" pitchFamily="34" charset="0"/>
              </a:rPr>
              <a:t>	</a:t>
            </a:r>
            <a:r>
              <a:rPr lang="en-US" sz="2500" smtClean="0">
                <a:latin typeface="Helvetica" pitchFamily="34" charset="0"/>
              </a:rPr>
              <a:t>Reduce distractions</a:t>
            </a:r>
          </a:p>
          <a:p>
            <a:pPr eaLnBrk="1" hangingPunct="1">
              <a:lnSpc>
                <a:spcPct val="90000"/>
              </a:lnSpc>
              <a:buFontTx/>
              <a:buNone/>
            </a:pPr>
            <a:endParaRPr lang="en-US" sz="2500" smtClean="0">
              <a:latin typeface="Helvetica" pitchFamily="34" charset="0"/>
            </a:endParaRPr>
          </a:p>
          <a:p>
            <a:pPr eaLnBrk="1" hangingPunct="1">
              <a:lnSpc>
                <a:spcPct val="90000"/>
              </a:lnSpc>
            </a:pPr>
            <a:r>
              <a:rPr lang="en-US" sz="2500" smtClean="0">
                <a:latin typeface="Helvetica" pitchFamily="34" charset="0"/>
              </a:rPr>
              <a:t>	Provide organizing structures (e.g., storage bins)</a:t>
            </a:r>
          </a:p>
          <a:p>
            <a:pPr eaLnBrk="1" hangingPunct="1">
              <a:lnSpc>
                <a:spcPct val="90000"/>
              </a:lnSpc>
              <a:buFontTx/>
              <a:buNone/>
            </a:pPr>
            <a:endParaRPr lang="en-US" sz="2500" smtClean="0">
              <a:latin typeface="Helvetica" pitchFamily="34" charset="0"/>
            </a:endParaRPr>
          </a:p>
          <a:p>
            <a:pPr eaLnBrk="1" hangingPunct="1">
              <a:lnSpc>
                <a:spcPct val="90000"/>
              </a:lnSpc>
            </a:pPr>
            <a:r>
              <a:rPr lang="en-US" sz="2500" smtClean="0">
                <a:latin typeface="Helvetica" pitchFamily="34" charset="0"/>
              </a:rPr>
              <a:t>	Reduce the social complexity (e.g.fewer kids or 	more adults</a:t>
            </a:r>
          </a:p>
          <a:p>
            <a:pPr eaLnBrk="1" hangingPunct="1">
              <a:lnSpc>
                <a:spcPct val="90000"/>
              </a:lnSpc>
              <a:buFontTx/>
              <a:buNone/>
            </a:pPr>
            <a:endParaRPr lang="en-US" sz="2500" smtClean="0">
              <a:latin typeface="Helvetica" pitchFamily="34" charset="0"/>
            </a:endParaRPr>
          </a:p>
          <a:p>
            <a:pPr eaLnBrk="1" hangingPunct="1">
              <a:lnSpc>
                <a:spcPct val="90000"/>
              </a:lnSpc>
            </a:pPr>
            <a:r>
              <a:rPr lang="en-US" sz="2500" smtClean="0">
                <a:latin typeface="Helvetica" pitchFamily="34" charset="0"/>
              </a:rPr>
              <a:t>	Change the social “mix”</a:t>
            </a:r>
            <a:endParaRPr lang="en-US" sz="2400" smtClean="0">
              <a:latin typeface="Helvetica" pitchFamily="34" charset="0"/>
            </a:endParaRPr>
          </a:p>
          <a:p>
            <a:pPr eaLnBrk="1" hangingPunct="1">
              <a:lnSpc>
                <a:spcPct val="90000"/>
              </a:lnSpc>
              <a:buFontTx/>
              <a:buNone/>
            </a:pPr>
            <a:endParaRPr lang="en-US" sz="2400" smtClean="0">
              <a:latin typeface="Helvetica" pitchFamily="34" charset="0"/>
            </a:endParaRPr>
          </a:p>
          <a:p>
            <a:pPr eaLnBrk="1" hangingPunct="1">
              <a:lnSpc>
                <a:spcPct val="90000"/>
              </a:lnSpc>
              <a:buFontTx/>
              <a:buNone/>
            </a:pPr>
            <a:endParaRPr lang="en-US" sz="1800" smtClean="0">
              <a:latin typeface="Helvetica"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sz="2900" i="1" smtClean="0">
                <a:latin typeface="Helvetica" pitchFamily="34" charset="0"/>
              </a:rPr>
              <a:t>Modify the tasks we expect </a:t>
            </a:r>
            <a:br>
              <a:rPr lang="en-US" sz="2900" i="1" smtClean="0">
                <a:latin typeface="Helvetica" pitchFamily="34" charset="0"/>
              </a:rPr>
            </a:br>
            <a:r>
              <a:rPr lang="en-US" sz="2900" i="1" smtClean="0">
                <a:latin typeface="Helvetica" pitchFamily="34" charset="0"/>
              </a:rPr>
              <a:t>youngsters to perform</a:t>
            </a:r>
            <a:endParaRPr lang="en-US" sz="2900" smtClean="0">
              <a:latin typeface="Helvetica" pitchFamily="34" charset="0"/>
            </a:endParaRPr>
          </a:p>
        </p:txBody>
      </p:sp>
      <p:sp>
        <p:nvSpPr>
          <p:cNvPr id="71683" name="Rectangle 3"/>
          <p:cNvSpPr>
            <a:spLocks noGrp="1" noChangeArrowheads="1"/>
          </p:cNvSpPr>
          <p:nvPr>
            <p:ph type="body" idx="1"/>
          </p:nvPr>
        </p:nvSpPr>
        <p:spPr/>
        <p:txBody>
          <a:bodyPr/>
          <a:lstStyle/>
          <a:p>
            <a:pPr marL="609600" indent="-609600" eaLnBrk="1" hangingPunct="1">
              <a:buFontTx/>
              <a:buNone/>
            </a:pPr>
            <a:endParaRPr lang="en-US" sz="2400" smtClean="0">
              <a:latin typeface="Helvetica" pitchFamily="34" charset="0"/>
            </a:endParaRPr>
          </a:p>
          <a:p>
            <a:pPr marL="609600" indent="-609600" eaLnBrk="1" hangingPunct="1"/>
            <a:r>
              <a:rPr lang="en-US" sz="2400" smtClean="0">
                <a:latin typeface="Helvetica" pitchFamily="34" charset="0"/>
              </a:rPr>
              <a:t>Make the task shorter--reduce the amount of work required or divide it into pieces with breaks built in along the way. </a:t>
            </a:r>
          </a:p>
          <a:p>
            <a:pPr marL="609600" indent="-609600" eaLnBrk="1" hangingPunct="1">
              <a:buFontTx/>
              <a:buNone/>
            </a:pPr>
            <a:endParaRPr lang="en-US" sz="900" smtClean="0">
              <a:latin typeface="Helvetica" pitchFamily="34" charset="0"/>
            </a:endParaRPr>
          </a:p>
          <a:p>
            <a:pPr marL="609600" indent="-609600" eaLnBrk="1" hangingPunct="1"/>
            <a:r>
              <a:rPr lang="en-US" sz="2400" smtClean="0">
                <a:latin typeface="Helvetica" pitchFamily="34" charset="0"/>
              </a:rPr>
              <a:t>Make the steps more explicit. </a:t>
            </a:r>
          </a:p>
          <a:p>
            <a:pPr marL="609600" indent="-609600" eaLnBrk="1" hangingPunct="1">
              <a:buFontTx/>
              <a:buNone/>
            </a:pPr>
            <a:endParaRPr lang="en-US" sz="900" smtClean="0">
              <a:latin typeface="Helvetica" pitchFamily="34" charset="0"/>
            </a:endParaRPr>
          </a:p>
          <a:p>
            <a:pPr marL="609600" indent="-609600" eaLnBrk="1" hangingPunct="1"/>
            <a:r>
              <a:rPr lang="en-US" sz="2400" smtClean="0">
                <a:latin typeface="Helvetica" pitchFamily="34" charset="0"/>
              </a:rPr>
              <a:t>Create a schedule.</a:t>
            </a:r>
          </a:p>
          <a:p>
            <a:pPr marL="609600" indent="-609600" eaLnBrk="1" hangingPunct="1">
              <a:buFontTx/>
              <a:buNone/>
            </a:pPr>
            <a:endParaRPr lang="en-US" sz="900" smtClean="0">
              <a:latin typeface="Helvetica" pitchFamily="34" charset="0"/>
            </a:endParaRPr>
          </a:p>
          <a:p>
            <a:pPr marL="609600" indent="-609600" eaLnBrk="1" hangingPunct="1"/>
            <a:r>
              <a:rPr lang="en-US" sz="2400" smtClean="0">
                <a:latin typeface="Helvetica" pitchFamily="34" charset="0"/>
              </a:rPr>
              <a:t>Build in variety or choice with respect to the tasks to be done or the order in which the tasks are to be done. </a:t>
            </a:r>
          </a:p>
          <a:p>
            <a:pPr marL="609600" indent="-609600" eaLnBrk="1" hangingPunct="1">
              <a:buFontTx/>
              <a:buNone/>
            </a:pPr>
            <a:endParaRPr lang="en-US" sz="900" smtClean="0">
              <a:latin typeface="Helvetica" pitchFamily="34" charset="0"/>
            </a:endParaRPr>
          </a:p>
          <a:p>
            <a:pPr marL="609600" indent="-609600" eaLnBrk="1" hangingPunct="1"/>
            <a:r>
              <a:rPr lang="en-US" sz="2400" smtClean="0">
                <a:latin typeface="Helvetica" pitchFamily="34" charset="0"/>
              </a:rPr>
              <a:t>Make the task closed-ended.</a:t>
            </a:r>
            <a:endParaRPr lang="en-US" sz="1800" smtClean="0">
              <a:latin typeface="Helvetica"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sz="2900" i="1" smtClean="0">
                <a:latin typeface="Helvetica" pitchFamily="34" charset="0"/>
              </a:rPr>
              <a:t>Change the way we interact </a:t>
            </a:r>
          </a:p>
        </p:txBody>
      </p:sp>
      <p:sp>
        <p:nvSpPr>
          <p:cNvPr id="72707" name="Rectangle 3"/>
          <p:cNvSpPr>
            <a:spLocks noGrp="1" noChangeArrowheads="1"/>
          </p:cNvSpPr>
          <p:nvPr>
            <p:ph type="body" idx="1"/>
          </p:nvPr>
        </p:nvSpPr>
        <p:spPr/>
        <p:txBody>
          <a:bodyPr/>
          <a:lstStyle/>
          <a:p>
            <a:pPr marL="533400" indent="-533400" eaLnBrk="1" hangingPunct="1">
              <a:lnSpc>
                <a:spcPct val="90000"/>
              </a:lnSpc>
              <a:buFontTx/>
              <a:buNone/>
            </a:pPr>
            <a:endParaRPr lang="en-US" sz="1600" smtClean="0">
              <a:latin typeface="Helvetica" pitchFamily="34" charset="0"/>
            </a:endParaRPr>
          </a:p>
          <a:p>
            <a:pPr marL="533400" indent="-533400" eaLnBrk="1" hangingPunct="1">
              <a:lnSpc>
                <a:spcPct val="90000"/>
              </a:lnSpc>
              <a:buFontTx/>
              <a:buNone/>
            </a:pPr>
            <a:endParaRPr lang="en-US" sz="700" smtClean="0">
              <a:latin typeface="Helvetica" pitchFamily="34" charset="0"/>
            </a:endParaRPr>
          </a:p>
          <a:p>
            <a:pPr marL="1295400" lvl="2" indent="-381000" eaLnBrk="1" hangingPunct="1">
              <a:lnSpc>
                <a:spcPct val="90000"/>
              </a:lnSpc>
              <a:buClr>
                <a:schemeClr val="accent2"/>
              </a:buClr>
            </a:pPr>
            <a:r>
              <a:rPr lang="en-US" smtClean="0">
                <a:latin typeface="Helvetica" pitchFamily="34" charset="0"/>
              </a:rPr>
              <a:t>Rehearse with the what will happen and how the student could handle it.</a:t>
            </a:r>
          </a:p>
          <a:p>
            <a:pPr marL="1295400" lvl="2" indent="-381000" eaLnBrk="1" hangingPunct="1">
              <a:lnSpc>
                <a:spcPct val="90000"/>
              </a:lnSpc>
            </a:pPr>
            <a:endParaRPr lang="en-US" smtClean="0">
              <a:latin typeface="Helvetica" pitchFamily="34" charset="0"/>
            </a:endParaRPr>
          </a:p>
          <a:p>
            <a:pPr marL="1295400" lvl="2" indent="-381000" eaLnBrk="1" hangingPunct="1">
              <a:lnSpc>
                <a:spcPct val="90000"/>
              </a:lnSpc>
              <a:buClr>
                <a:schemeClr val="accent2"/>
              </a:buClr>
            </a:pPr>
            <a:r>
              <a:rPr lang="en-US" smtClean="0">
                <a:latin typeface="Helvetica" pitchFamily="34" charset="0"/>
              </a:rPr>
              <a:t>Use  prompts.</a:t>
            </a:r>
          </a:p>
          <a:p>
            <a:pPr marL="1295400" lvl="2" indent="-381000" eaLnBrk="1" hangingPunct="1">
              <a:lnSpc>
                <a:spcPct val="90000"/>
              </a:lnSpc>
            </a:pPr>
            <a:endParaRPr lang="en-US" smtClean="0">
              <a:latin typeface="Helvetica" pitchFamily="34" charset="0"/>
            </a:endParaRPr>
          </a:p>
          <a:p>
            <a:pPr marL="1295400" lvl="2" indent="-381000" eaLnBrk="1" hangingPunct="1">
              <a:lnSpc>
                <a:spcPct val="90000"/>
              </a:lnSpc>
              <a:buClr>
                <a:schemeClr val="accent2"/>
              </a:buClr>
              <a:buSzPct val="75000"/>
              <a:buFont typeface="Wingdings" pitchFamily="2" charset="2"/>
              <a:buChar char="§"/>
            </a:pPr>
            <a:r>
              <a:rPr lang="en-US" smtClean="0">
                <a:latin typeface="Helvetica" pitchFamily="34" charset="0"/>
              </a:rPr>
              <a:t>Remind the student to check his list or schedule.</a:t>
            </a:r>
          </a:p>
          <a:p>
            <a:pPr marL="1295400" lvl="2" indent="-381000" eaLnBrk="1" hangingPunct="1">
              <a:lnSpc>
                <a:spcPct val="90000"/>
              </a:lnSpc>
            </a:pPr>
            <a:endParaRPr lang="en-US" smtClean="0">
              <a:latin typeface="Helvetica" pitchFamily="34" charset="0"/>
            </a:endParaRPr>
          </a:p>
          <a:p>
            <a:pPr marL="1295400" lvl="2" indent="-381000" eaLnBrk="1" hangingPunct="1">
              <a:lnSpc>
                <a:spcPct val="90000"/>
              </a:lnSpc>
              <a:buClr>
                <a:schemeClr val="accent2"/>
              </a:buClr>
              <a:buSzPct val="75000"/>
              <a:buFont typeface="Wingdings" pitchFamily="2" charset="2"/>
              <a:buChar char="§"/>
            </a:pPr>
            <a:r>
              <a:rPr lang="en-US" smtClean="0">
                <a:latin typeface="Helvetica" pitchFamily="34" charset="0"/>
              </a:rPr>
              <a:t>Praise the student for using his executive skills.</a:t>
            </a:r>
            <a:endParaRPr lang="en-US" sz="2000" smtClean="0">
              <a:latin typeface="Helvetica" pitchFamily="34" charset="0"/>
            </a:endParaRPr>
          </a:p>
          <a:p>
            <a:pPr marL="1295400" lvl="2" indent="-381000" eaLnBrk="1" hangingPunct="1">
              <a:lnSpc>
                <a:spcPct val="90000"/>
              </a:lnSpc>
            </a:pPr>
            <a:endParaRPr lang="en-US" sz="1600" b="1" smtClean="0">
              <a:latin typeface="Helvetica" pitchFamily="34" charset="0"/>
            </a:endParaRPr>
          </a:p>
          <a:p>
            <a:pPr marL="1295400" lvl="2" indent="-381000" eaLnBrk="1" hangingPunct="1">
              <a:lnSpc>
                <a:spcPct val="90000"/>
              </a:lnSpc>
              <a:buFont typeface="Wingdings" pitchFamily="2" charset="2"/>
              <a:buNone/>
            </a:pPr>
            <a:endParaRPr lang="en-US" sz="1200" smtClean="0">
              <a:latin typeface="Helvetica"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sz="3200" i="1" smtClean="0">
                <a:latin typeface="Helvetica" pitchFamily="34" charset="0"/>
              </a:rPr>
              <a:t>TEACH deficient skills</a:t>
            </a:r>
            <a:endParaRPr lang="en-US" sz="3200" smtClean="0">
              <a:latin typeface="Helvetica" pitchFamily="34" charset="0"/>
            </a:endParaRPr>
          </a:p>
        </p:txBody>
      </p:sp>
      <p:sp>
        <p:nvSpPr>
          <p:cNvPr id="73731" name="Rectangle 3"/>
          <p:cNvSpPr>
            <a:spLocks noGrp="1" noChangeArrowheads="1"/>
          </p:cNvSpPr>
          <p:nvPr>
            <p:ph type="body" idx="1"/>
          </p:nvPr>
        </p:nvSpPr>
        <p:spPr/>
        <p:txBody>
          <a:bodyPr/>
          <a:lstStyle/>
          <a:p>
            <a:pPr algn="ctr" eaLnBrk="1" hangingPunct="1">
              <a:buFontTx/>
              <a:buNone/>
            </a:pPr>
            <a:r>
              <a:rPr lang="en-US" sz="2400" smtClean="0">
                <a:latin typeface="Helvetica" pitchFamily="34" charset="0"/>
              </a:rPr>
              <a:t>	</a:t>
            </a:r>
          </a:p>
          <a:p>
            <a:pPr algn="ctr" eaLnBrk="1" hangingPunct="1">
              <a:buFontTx/>
              <a:buNone/>
            </a:pPr>
            <a:endParaRPr lang="en-US" sz="2400" smtClean="0">
              <a:latin typeface="Helvetica" pitchFamily="34" charset="0"/>
            </a:endParaRPr>
          </a:p>
          <a:p>
            <a:pPr algn="ctr" eaLnBrk="1" hangingPunct="1">
              <a:buFontTx/>
              <a:buNone/>
            </a:pPr>
            <a:r>
              <a:rPr lang="en-US" sz="2400" smtClean="0">
                <a:latin typeface="Helvetica" pitchFamily="34" charset="0"/>
              </a:rPr>
              <a:t>Don’t expect the student to acquire executive skills through observation or osmosis.</a:t>
            </a:r>
          </a:p>
          <a:p>
            <a:pPr algn="ctr" eaLnBrk="1" hangingPunct="1">
              <a:buFontTx/>
              <a:buNone/>
            </a:pPr>
            <a:r>
              <a:rPr lang="en-US" sz="2400" smtClean="0">
                <a:latin typeface="Helvetica" pitchFamily="34" charset="0"/>
              </a:rPr>
              <a:t>Osmosis is for biology not learning!</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sz="3200" i="1" smtClean="0">
                <a:latin typeface="Helvetica" pitchFamily="34" charset="0"/>
              </a:rPr>
              <a:t>7 steps to teaching executive skills</a:t>
            </a:r>
            <a:endParaRPr lang="en-US" sz="3200" smtClean="0">
              <a:latin typeface="Helvetica" pitchFamily="34" charset="0"/>
            </a:endParaRPr>
          </a:p>
        </p:txBody>
      </p:sp>
      <p:sp>
        <p:nvSpPr>
          <p:cNvPr id="74755" name="Rectangle 3"/>
          <p:cNvSpPr>
            <a:spLocks noGrp="1" noChangeArrowheads="1"/>
          </p:cNvSpPr>
          <p:nvPr>
            <p:ph type="body" idx="1"/>
          </p:nvPr>
        </p:nvSpPr>
        <p:spPr>
          <a:xfrm>
            <a:off x="333375" y="1219200"/>
            <a:ext cx="7316788" cy="4027488"/>
          </a:xfrm>
        </p:spPr>
        <p:txBody>
          <a:bodyPr/>
          <a:lstStyle/>
          <a:p>
            <a:pPr marL="609600" indent="-609600" eaLnBrk="1" hangingPunct="1">
              <a:lnSpc>
                <a:spcPct val="90000"/>
              </a:lnSpc>
              <a:buSzPct val="135000"/>
              <a:buFontTx/>
              <a:buAutoNum type="arabicPeriod"/>
            </a:pPr>
            <a:r>
              <a:rPr lang="en-US" sz="2400" smtClean="0">
                <a:latin typeface="Helvetica" pitchFamily="34" charset="0"/>
              </a:rPr>
              <a:t>Identify specific problem behaviors</a:t>
            </a:r>
          </a:p>
          <a:p>
            <a:pPr marL="609600" indent="-609600" eaLnBrk="1" hangingPunct="1">
              <a:lnSpc>
                <a:spcPct val="90000"/>
              </a:lnSpc>
              <a:buSzPct val="135000"/>
              <a:buFontTx/>
              <a:buAutoNum type="arabicPeriod"/>
            </a:pPr>
            <a:endParaRPr lang="en-US" sz="2400" smtClean="0">
              <a:latin typeface="Helvetica" pitchFamily="34" charset="0"/>
            </a:endParaRPr>
          </a:p>
          <a:p>
            <a:pPr marL="609600" indent="-609600" eaLnBrk="1" hangingPunct="1">
              <a:lnSpc>
                <a:spcPct val="90000"/>
              </a:lnSpc>
              <a:buSzPct val="135000"/>
              <a:buFontTx/>
              <a:buAutoNum type="arabicPeriod"/>
            </a:pPr>
            <a:r>
              <a:rPr lang="en-US" sz="2400" smtClean="0">
                <a:latin typeface="Helvetica" pitchFamily="34" charset="0"/>
              </a:rPr>
              <a:t>Set a goal.</a:t>
            </a:r>
          </a:p>
          <a:p>
            <a:pPr marL="609600" indent="-609600" eaLnBrk="1" hangingPunct="1">
              <a:lnSpc>
                <a:spcPct val="90000"/>
              </a:lnSpc>
              <a:buSzPct val="135000"/>
              <a:buFontTx/>
              <a:buAutoNum type="arabicPeriod"/>
            </a:pPr>
            <a:endParaRPr lang="en-US" sz="2400" smtClean="0">
              <a:latin typeface="Helvetica" pitchFamily="34" charset="0"/>
            </a:endParaRPr>
          </a:p>
          <a:p>
            <a:pPr marL="609600" indent="-609600" eaLnBrk="1" hangingPunct="1">
              <a:lnSpc>
                <a:spcPct val="90000"/>
              </a:lnSpc>
              <a:buSzPct val="135000"/>
              <a:buFontTx/>
              <a:buAutoNum type="arabicPeriod"/>
            </a:pPr>
            <a:r>
              <a:rPr lang="en-US" sz="2400" smtClean="0">
                <a:latin typeface="Helvetica" pitchFamily="34" charset="0"/>
              </a:rPr>
              <a:t>Outline the steps that need to be followed in order for the student to achieve the goal.</a:t>
            </a:r>
          </a:p>
          <a:p>
            <a:pPr marL="609600" indent="-609600" eaLnBrk="1" hangingPunct="1">
              <a:lnSpc>
                <a:spcPct val="90000"/>
              </a:lnSpc>
              <a:buSzPct val="135000"/>
              <a:buFontTx/>
              <a:buAutoNum type="arabicPeriod"/>
            </a:pPr>
            <a:endParaRPr lang="en-US" sz="2400" smtClean="0">
              <a:latin typeface="Helvetica" pitchFamily="34" charset="0"/>
            </a:endParaRPr>
          </a:p>
          <a:p>
            <a:pPr marL="609600" indent="-609600" eaLnBrk="1" hangingPunct="1">
              <a:lnSpc>
                <a:spcPct val="90000"/>
              </a:lnSpc>
              <a:buSzPct val="135000"/>
              <a:buFontTx/>
              <a:buAutoNum type="arabicPeriod"/>
            </a:pPr>
            <a:r>
              <a:rPr lang="en-US" sz="2400" smtClean="0">
                <a:latin typeface="Helvetica" pitchFamily="34" charset="0"/>
              </a:rPr>
              <a:t>Whenever possible, turn the steps into a list, checklist, or short list of rules to be followed.</a:t>
            </a:r>
          </a:p>
          <a:p>
            <a:pPr marL="609600" indent="-609600" eaLnBrk="1" hangingPunct="1">
              <a:lnSpc>
                <a:spcPct val="90000"/>
              </a:lnSpc>
              <a:buFontTx/>
              <a:buNone/>
            </a:pPr>
            <a:endParaRPr lang="en-US" sz="2400" smtClean="0">
              <a:latin typeface="Helvetica"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288925" y="287338"/>
            <a:ext cx="7407275" cy="777875"/>
          </a:xfrm>
        </p:spPr>
        <p:txBody>
          <a:bodyPr/>
          <a:lstStyle/>
          <a:p>
            <a:pPr eaLnBrk="1" hangingPunct="1"/>
            <a:r>
              <a:rPr lang="en-US" sz="3200" i="1" smtClean="0">
                <a:latin typeface="Helvetica" pitchFamily="34" charset="0"/>
              </a:rPr>
              <a:t>7 steps to teaching executive skills</a:t>
            </a:r>
            <a:endParaRPr lang="en-US" sz="3200" smtClean="0">
              <a:latin typeface="Helvetica" pitchFamily="34" charset="0"/>
            </a:endParaRPr>
          </a:p>
        </p:txBody>
      </p:sp>
      <p:sp>
        <p:nvSpPr>
          <p:cNvPr id="75779" name="Rectangle 3"/>
          <p:cNvSpPr>
            <a:spLocks noGrp="1" noChangeArrowheads="1"/>
          </p:cNvSpPr>
          <p:nvPr>
            <p:ph type="body" idx="1"/>
          </p:nvPr>
        </p:nvSpPr>
        <p:spPr/>
        <p:txBody>
          <a:bodyPr/>
          <a:lstStyle/>
          <a:p>
            <a:pPr marL="609600" indent="-609600" eaLnBrk="1" hangingPunct="1">
              <a:lnSpc>
                <a:spcPct val="90000"/>
              </a:lnSpc>
              <a:buSzPct val="120000"/>
              <a:buFontTx/>
              <a:buAutoNum type="arabicPeriod"/>
            </a:pPr>
            <a:endParaRPr lang="en-US" sz="1600" smtClean="0">
              <a:latin typeface="Helvetica" pitchFamily="34" charset="0"/>
            </a:endParaRPr>
          </a:p>
          <a:p>
            <a:pPr marL="609600" indent="-609600" eaLnBrk="1" hangingPunct="1">
              <a:lnSpc>
                <a:spcPct val="90000"/>
              </a:lnSpc>
              <a:buSzPct val="120000"/>
              <a:buFontTx/>
              <a:buAutoNum type="arabicPeriod" startAt="5"/>
            </a:pPr>
            <a:r>
              <a:rPr lang="en-US" sz="2400" smtClean="0">
                <a:latin typeface="Helvetica" pitchFamily="34" charset="0"/>
              </a:rPr>
              <a:t>Supervise the student following the steps.</a:t>
            </a:r>
          </a:p>
          <a:p>
            <a:pPr marL="609600" indent="-609600" eaLnBrk="1" hangingPunct="1">
              <a:lnSpc>
                <a:spcPct val="90000"/>
              </a:lnSpc>
              <a:buSzPct val="120000"/>
              <a:buFontTx/>
              <a:buAutoNum type="arabicPeriod" startAt="5"/>
            </a:pPr>
            <a:endParaRPr lang="en-US" sz="2400" smtClean="0">
              <a:latin typeface="Helvetica" pitchFamily="34" charset="0"/>
            </a:endParaRPr>
          </a:p>
          <a:p>
            <a:pPr marL="990600" lvl="1" indent="-533400" eaLnBrk="1" hangingPunct="1">
              <a:lnSpc>
                <a:spcPct val="90000"/>
              </a:lnSpc>
              <a:buClr>
                <a:schemeClr val="accent2"/>
              </a:buClr>
              <a:buSzPct val="120000"/>
              <a:buFont typeface="Wingdings" pitchFamily="2" charset="2"/>
              <a:buChar char="§"/>
            </a:pPr>
            <a:r>
              <a:rPr lang="en-US" sz="1800" smtClean="0">
                <a:latin typeface="Helvetica" pitchFamily="34" charset="0"/>
              </a:rPr>
              <a:t>Prompt the student to perform each step in the procedure.</a:t>
            </a:r>
          </a:p>
          <a:p>
            <a:pPr marL="990600" lvl="1" indent="-533400" eaLnBrk="1" hangingPunct="1">
              <a:lnSpc>
                <a:spcPct val="90000"/>
              </a:lnSpc>
              <a:buClr>
                <a:schemeClr val="accent2"/>
              </a:buClr>
              <a:buSzPct val="120000"/>
              <a:buFont typeface="Wingdings" pitchFamily="2" charset="2"/>
              <a:buChar char="§"/>
            </a:pPr>
            <a:r>
              <a:rPr lang="en-US" sz="1800" smtClean="0">
                <a:latin typeface="Helvetica" pitchFamily="34" charset="0"/>
              </a:rPr>
              <a:t>Observe the student while s/he performs each step, providing feedback to help improve performance. </a:t>
            </a:r>
          </a:p>
          <a:p>
            <a:pPr marL="990600" lvl="1" indent="-533400" eaLnBrk="1" hangingPunct="1">
              <a:lnSpc>
                <a:spcPct val="90000"/>
              </a:lnSpc>
              <a:buClr>
                <a:schemeClr val="accent2"/>
              </a:buClr>
              <a:buSzPct val="120000"/>
              <a:buFont typeface="Wingdings" pitchFamily="2" charset="2"/>
              <a:buChar char="§"/>
            </a:pPr>
            <a:r>
              <a:rPr lang="en-US" sz="1800" smtClean="0">
                <a:latin typeface="Helvetica" pitchFamily="34" charset="0"/>
              </a:rPr>
              <a:t>Praise the student when s/he successfully completes each step and when the procedure is completed as a whole.</a:t>
            </a:r>
          </a:p>
          <a:p>
            <a:pPr marL="990600" lvl="1" indent="-533400" eaLnBrk="1" hangingPunct="1">
              <a:lnSpc>
                <a:spcPct val="90000"/>
              </a:lnSpc>
              <a:buClr>
                <a:schemeClr val="accent2"/>
              </a:buClr>
              <a:buSzPct val="120000"/>
              <a:buFontTx/>
              <a:buAutoNum type="arabicPeriod" startAt="5"/>
            </a:pPr>
            <a:endParaRPr lang="en-US" sz="2400" smtClean="0">
              <a:latin typeface="Helvetica" pitchFamily="34" charset="0"/>
            </a:endParaRPr>
          </a:p>
          <a:p>
            <a:pPr marL="609600" indent="-609600" eaLnBrk="1" hangingPunct="1">
              <a:lnSpc>
                <a:spcPct val="90000"/>
              </a:lnSpc>
              <a:buSzPct val="120000"/>
              <a:buFontTx/>
              <a:buAutoNum type="arabicPeriod" startAt="5"/>
            </a:pPr>
            <a:r>
              <a:rPr lang="en-US" sz="2400" smtClean="0">
                <a:latin typeface="Helvetica" pitchFamily="34" charset="0"/>
              </a:rPr>
              <a:t>Evaluate the program’s success and revise if necessary.</a:t>
            </a:r>
          </a:p>
          <a:p>
            <a:pPr marL="609600" indent="-609600" eaLnBrk="1" hangingPunct="1">
              <a:lnSpc>
                <a:spcPct val="90000"/>
              </a:lnSpc>
              <a:buSzPct val="120000"/>
              <a:buFontTx/>
              <a:buAutoNum type="arabicPeriod" startAt="5"/>
            </a:pPr>
            <a:endParaRPr lang="en-US" sz="2400" smtClean="0">
              <a:latin typeface="Helvetica" pitchFamily="34" charset="0"/>
            </a:endParaRPr>
          </a:p>
          <a:p>
            <a:pPr marL="609600" indent="-609600" eaLnBrk="1" hangingPunct="1">
              <a:lnSpc>
                <a:spcPct val="90000"/>
              </a:lnSpc>
              <a:buSzPct val="120000"/>
              <a:buFontTx/>
              <a:buAutoNum type="arabicPeriod" startAt="5"/>
            </a:pPr>
            <a:r>
              <a:rPr lang="en-US" sz="2400" smtClean="0">
                <a:latin typeface="Helvetica" pitchFamily="34" charset="0"/>
              </a:rPr>
              <a:t>Fade the supervision.</a:t>
            </a:r>
            <a:endParaRPr lang="en-US" sz="1400" smtClean="0">
              <a:latin typeface="Helvetica" pitchFamily="34" charset="0"/>
            </a:endParaRPr>
          </a:p>
          <a:p>
            <a:pPr marL="609600" indent="-609600" eaLnBrk="1" hangingPunct="1">
              <a:lnSpc>
                <a:spcPct val="90000"/>
              </a:lnSpc>
            </a:pPr>
            <a:endParaRPr lang="en-US" sz="2400" smtClean="0">
              <a:latin typeface="Helvetica"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sz="2800" i="1" smtClean="0">
                <a:latin typeface="Helvetica" pitchFamily="34" charset="0"/>
              </a:rPr>
              <a:t>Goal: Remember to bring home needed materials for homework</a:t>
            </a:r>
            <a:endParaRPr lang="en-US" smtClean="0">
              <a:latin typeface="Helvetica" pitchFamily="34" charset="0"/>
            </a:endParaRPr>
          </a:p>
        </p:txBody>
      </p:sp>
      <p:sp>
        <p:nvSpPr>
          <p:cNvPr id="76803" name="Rectangle 3"/>
          <p:cNvSpPr>
            <a:spLocks noGrp="1" noChangeArrowheads="1"/>
          </p:cNvSpPr>
          <p:nvPr>
            <p:ph type="body" sz="half" idx="2"/>
          </p:nvPr>
        </p:nvSpPr>
        <p:spPr>
          <a:xfrm>
            <a:off x="4038600" y="1447800"/>
            <a:ext cx="4800600" cy="4497388"/>
          </a:xfrm>
        </p:spPr>
        <p:txBody>
          <a:bodyPr>
            <a:normAutofit lnSpcReduction="10000"/>
          </a:bodyPr>
          <a:lstStyle/>
          <a:p>
            <a:pPr marL="533400" indent="-533400" eaLnBrk="1" hangingPunct="1">
              <a:lnSpc>
                <a:spcPct val="90000"/>
              </a:lnSpc>
              <a:buFontTx/>
              <a:buAutoNum type="arabicPeriod"/>
            </a:pPr>
            <a:r>
              <a:rPr lang="en-US" sz="2400" smtClean="0">
                <a:latin typeface="Helvetica" pitchFamily="34" charset="0"/>
              </a:rPr>
              <a:t>Teacher highlights materials that need to go home.  </a:t>
            </a:r>
          </a:p>
          <a:p>
            <a:pPr marL="533400" indent="-533400" eaLnBrk="1" hangingPunct="1">
              <a:lnSpc>
                <a:spcPct val="90000"/>
              </a:lnSpc>
              <a:buFontTx/>
              <a:buAutoNum type="arabicPeriod"/>
            </a:pPr>
            <a:r>
              <a:rPr lang="en-US" sz="2400" smtClean="0">
                <a:latin typeface="Helvetica" pitchFamily="34" charset="0"/>
              </a:rPr>
              <a:t>Ask child to read 1st item on checklist (“Assignment book filled in”).</a:t>
            </a:r>
          </a:p>
          <a:p>
            <a:pPr marL="533400" indent="-533400" eaLnBrk="1" hangingPunct="1">
              <a:lnSpc>
                <a:spcPct val="90000"/>
              </a:lnSpc>
              <a:buFontTx/>
              <a:buAutoNum type="arabicPeriod"/>
            </a:pPr>
            <a:r>
              <a:rPr lang="en-US" sz="2400" smtClean="0">
                <a:latin typeface="Helvetica" pitchFamily="34" charset="0"/>
              </a:rPr>
              <a:t>Prompt child to open assignment book and read aloud assignments.</a:t>
            </a:r>
          </a:p>
          <a:p>
            <a:pPr marL="533400" indent="-533400" eaLnBrk="1" hangingPunct="1">
              <a:lnSpc>
                <a:spcPct val="90000"/>
              </a:lnSpc>
              <a:buFontTx/>
              <a:buAutoNum type="arabicPeriod"/>
            </a:pPr>
            <a:r>
              <a:rPr lang="en-US" sz="2400" smtClean="0">
                <a:latin typeface="Helvetica" pitchFamily="34" charset="0"/>
              </a:rPr>
              <a:t>Ask child to compare what’s written in the assignment book with highlighted item. Prompt to correct assignment book (homework written on board)</a:t>
            </a:r>
            <a:endParaRPr lang="en-US" sz="1300" smtClean="0">
              <a:latin typeface="Helvetica" pitchFamily="34" charset="0"/>
            </a:endParaRPr>
          </a:p>
        </p:txBody>
      </p:sp>
      <p:pic>
        <p:nvPicPr>
          <p:cNvPr id="76804" name="Picture 6" descr="MPj04304930000[1]"/>
          <p:cNvPicPr>
            <a:picLocks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28600" y="2057400"/>
            <a:ext cx="3276600" cy="3616325"/>
          </a:xfr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sz="2800" i="1" smtClean="0">
                <a:latin typeface="Helvetica" pitchFamily="34" charset="0"/>
              </a:rPr>
              <a:t>Goal: Remember to bring home needed materials for homework</a:t>
            </a:r>
            <a:endParaRPr lang="en-US" sz="2800" smtClean="0">
              <a:latin typeface="Helvetica" pitchFamily="34" charset="0"/>
            </a:endParaRPr>
          </a:p>
        </p:txBody>
      </p:sp>
      <p:sp>
        <p:nvSpPr>
          <p:cNvPr id="77827" name="Rectangle 3"/>
          <p:cNvSpPr>
            <a:spLocks noGrp="1" noChangeArrowheads="1"/>
          </p:cNvSpPr>
          <p:nvPr>
            <p:ph type="body" sz="half" idx="2"/>
          </p:nvPr>
        </p:nvSpPr>
        <p:spPr>
          <a:xfrm>
            <a:off x="4038600" y="1828800"/>
            <a:ext cx="4681538" cy="4038600"/>
          </a:xfrm>
        </p:spPr>
        <p:txBody>
          <a:bodyPr>
            <a:normAutofit fontScale="92500" lnSpcReduction="10000"/>
          </a:bodyPr>
          <a:lstStyle/>
          <a:p>
            <a:pPr marL="533400" indent="-533400" eaLnBrk="1" hangingPunct="1">
              <a:buFontTx/>
              <a:buNone/>
            </a:pPr>
            <a:endParaRPr lang="en-US" sz="2800" smtClean="0">
              <a:latin typeface="Helvetica" pitchFamily="34" charset="0"/>
            </a:endParaRPr>
          </a:p>
          <a:p>
            <a:pPr marL="533400" indent="-533400" eaLnBrk="1" hangingPunct="1">
              <a:buFontTx/>
              <a:buAutoNum type="arabicPeriod" startAt="5"/>
            </a:pPr>
            <a:r>
              <a:rPr lang="en-US" sz="2800" smtClean="0">
                <a:latin typeface="Helvetica" pitchFamily="34" charset="0"/>
              </a:rPr>
              <a:t>Prompt child to put each highlighted item in backpack.</a:t>
            </a:r>
          </a:p>
          <a:p>
            <a:pPr marL="533400" indent="-533400" eaLnBrk="1" hangingPunct="1">
              <a:buFontTx/>
              <a:buAutoNum type="arabicPeriod" startAt="5"/>
            </a:pPr>
            <a:r>
              <a:rPr lang="en-US" sz="2800" smtClean="0">
                <a:latin typeface="Helvetica" pitchFamily="34" charset="0"/>
              </a:rPr>
              <a:t>Prompt child to check off the “Packed in bag” column.</a:t>
            </a:r>
          </a:p>
          <a:p>
            <a:pPr marL="533400" indent="-533400" eaLnBrk="1" hangingPunct="1">
              <a:buFontTx/>
              <a:buAutoNum type="arabicPeriod" startAt="5"/>
            </a:pPr>
            <a:r>
              <a:rPr lang="en-US" sz="2800" smtClean="0">
                <a:latin typeface="Helvetica" pitchFamily="34" charset="0"/>
              </a:rPr>
              <a:t>Prompt child to ask the teacher to sign and date homework checklist.</a:t>
            </a:r>
          </a:p>
        </p:txBody>
      </p:sp>
      <p:pic>
        <p:nvPicPr>
          <p:cNvPr id="77828" name="Picture 4"/>
          <p:cNvPicPr>
            <a:picLocks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63525" y="1736725"/>
            <a:ext cx="3619500" cy="4221163"/>
          </a:xfrm>
          <a:noFill/>
        </p:spPr>
      </p:pic>
      <p:pic>
        <p:nvPicPr>
          <p:cNvPr id="77829" name="Picture 5" descr="MCj0324518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1828800"/>
            <a:ext cx="35052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sz="2800" i="1" smtClean="0">
                <a:latin typeface="Helvetica" pitchFamily="34" charset="0"/>
              </a:rPr>
              <a:t>Goal: Remember to bring home needed materials for homework</a:t>
            </a:r>
            <a:endParaRPr lang="en-US" smtClean="0">
              <a:latin typeface="Helvetica" pitchFamily="34" charset="0"/>
            </a:endParaRPr>
          </a:p>
        </p:txBody>
      </p:sp>
      <p:sp>
        <p:nvSpPr>
          <p:cNvPr id="78851" name="Rectangle 3"/>
          <p:cNvSpPr>
            <a:spLocks noGrp="1" noChangeArrowheads="1"/>
          </p:cNvSpPr>
          <p:nvPr>
            <p:ph type="body" sz="half" idx="2"/>
          </p:nvPr>
        </p:nvSpPr>
        <p:spPr>
          <a:xfrm>
            <a:off x="609600" y="1598613"/>
            <a:ext cx="7040563" cy="4497387"/>
          </a:xfrm>
        </p:spPr>
        <p:txBody>
          <a:bodyPr/>
          <a:lstStyle/>
          <a:p>
            <a:pPr marL="533400" indent="-533400" eaLnBrk="1" hangingPunct="1">
              <a:lnSpc>
                <a:spcPct val="90000"/>
              </a:lnSpc>
              <a:buFontTx/>
              <a:buNone/>
            </a:pPr>
            <a:r>
              <a:rPr lang="en-US" sz="2400" smtClean="0">
                <a:latin typeface="Helvetica" pitchFamily="34" charset="0"/>
              </a:rPr>
              <a:t>Fade the supervision :</a:t>
            </a:r>
          </a:p>
          <a:p>
            <a:pPr marL="533400" indent="-533400" eaLnBrk="1" hangingPunct="1">
              <a:lnSpc>
                <a:spcPct val="90000"/>
              </a:lnSpc>
              <a:buFontTx/>
              <a:buNone/>
            </a:pPr>
            <a:endParaRPr lang="en-US" sz="900" smtClean="0">
              <a:latin typeface="Helvetica" pitchFamily="34" charset="0"/>
            </a:endParaRPr>
          </a:p>
          <a:p>
            <a:pPr marL="533400" indent="-533400" eaLnBrk="1" hangingPunct="1">
              <a:lnSpc>
                <a:spcPct val="90000"/>
              </a:lnSpc>
              <a:buFontTx/>
              <a:buAutoNum type="arabicPeriod"/>
            </a:pPr>
            <a:r>
              <a:rPr lang="en-US" sz="2400" smtClean="0">
                <a:latin typeface="Helvetica" pitchFamily="34" charset="0"/>
              </a:rPr>
              <a:t>Prompt child to begin and cue each step in the process.</a:t>
            </a:r>
          </a:p>
          <a:p>
            <a:pPr marL="533400" indent="-533400" eaLnBrk="1" hangingPunct="1">
              <a:lnSpc>
                <a:spcPct val="90000"/>
              </a:lnSpc>
              <a:buFontTx/>
              <a:buAutoNum type="arabicPeriod"/>
            </a:pPr>
            <a:r>
              <a:rPr lang="en-US" sz="2400" smtClean="0">
                <a:latin typeface="Helvetica" pitchFamily="34" charset="0"/>
              </a:rPr>
              <a:t>Prompt to begin and ask the child, “What do you do next?” after each step.</a:t>
            </a:r>
          </a:p>
          <a:p>
            <a:pPr marL="533400" indent="-533400" eaLnBrk="1" hangingPunct="1">
              <a:lnSpc>
                <a:spcPct val="90000"/>
              </a:lnSpc>
              <a:buFontTx/>
              <a:buAutoNum type="arabicPeriod"/>
            </a:pPr>
            <a:r>
              <a:rPr lang="en-US" sz="2400" smtClean="0">
                <a:latin typeface="Helvetica" pitchFamily="34" charset="0"/>
              </a:rPr>
              <a:t>Prompt to begin, tell child to go through the steps on the checklist, check in periodically, and check at end to make sure entire process followed.</a:t>
            </a:r>
            <a:endParaRPr lang="en-US" sz="2800" smtClean="0">
              <a:latin typeface="Helvetic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3600" smtClean="0"/>
              <a:t>Why are organization skills important ?</a:t>
            </a:r>
          </a:p>
        </p:txBody>
      </p:sp>
      <p:sp>
        <p:nvSpPr>
          <p:cNvPr id="24579" name="Rectangle 3"/>
          <p:cNvSpPr>
            <a:spLocks noGrp="1" noChangeArrowheads="1"/>
          </p:cNvSpPr>
          <p:nvPr>
            <p:ph type="body" idx="1"/>
          </p:nvPr>
        </p:nvSpPr>
        <p:spPr>
          <a:xfrm>
            <a:off x="0" y="1371600"/>
            <a:ext cx="9144000" cy="4267200"/>
          </a:xfrm>
          <a:solidFill>
            <a:schemeClr val="bg1"/>
          </a:solidFill>
        </p:spPr>
        <p:txBody>
          <a:bodyPr>
            <a:normAutofit fontScale="92500"/>
          </a:bodyPr>
          <a:lstStyle/>
          <a:p>
            <a:pPr eaLnBrk="1" hangingPunct="1">
              <a:lnSpc>
                <a:spcPct val="90000"/>
              </a:lnSpc>
            </a:pPr>
            <a:r>
              <a:rPr lang="en-US" sz="2800" smtClean="0"/>
              <a:t>Think about what you do all day. You are constantly needing organizational skills to negotiate the demands of living. </a:t>
            </a:r>
          </a:p>
          <a:p>
            <a:pPr lvl="1" eaLnBrk="1" hangingPunct="1">
              <a:lnSpc>
                <a:spcPct val="90000"/>
              </a:lnSpc>
            </a:pPr>
            <a:r>
              <a:rPr lang="en-US" smtClean="0"/>
              <a:t>Is your home organized? Can you find what you need?</a:t>
            </a:r>
          </a:p>
          <a:p>
            <a:pPr lvl="1" eaLnBrk="1" hangingPunct="1">
              <a:lnSpc>
                <a:spcPct val="90000"/>
              </a:lnSpc>
            </a:pPr>
            <a:r>
              <a:rPr lang="en-US" smtClean="0"/>
              <a:t>Can you prioritize your list of things to do? If something changes your plan can you cope?</a:t>
            </a:r>
          </a:p>
          <a:p>
            <a:pPr lvl="1" eaLnBrk="1" hangingPunct="1">
              <a:lnSpc>
                <a:spcPct val="90000"/>
              </a:lnSpc>
            </a:pPr>
            <a:r>
              <a:rPr lang="en-US" smtClean="0"/>
              <a:t>Did you give yourself enough time to complete tasks?</a:t>
            </a:r>
          </a:p>
          <a:p>
            <a:pPr lvl="1" eaLnBrk="1" hangingPunct="1">
              <a:lnSpc>
                <a:spcPct val="90000"/>
              </a:lnSpc>
            </a:pPr>
            <a:r>
              <a:rPr lang="en-US" smtClean="0"/>
              <a:t>If you need help with something do you know who to ask and what to say to them?</a:t>
            </a:r>
          </a:p>
          <a:p>
            <a:pPr lvl="1" eaLnBrk="1" hangingPunct="1">
              <a:lnSpc>
                <a:spcPct val="90000"/>
              </a:lnSpc>
            </a:pPr>
            <a:r>
              <a:rPr lang="en-US" smtClean="0"/>
              <a:t>What if you don’t want to do some of the things you have to do, how to you get yourself to do them.</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sz="3200" i="1" smtClean="0">
                <a:latin typeface="Helvetica" pitchFamily="34" charset="0"/>
              </a:rPr>
              <a:t>Goal: Remember to bring home needed materials for homework</a:t>
            </a:r>
            <a:endParaRPr lang="en-US" sz="3200" smtClean="0">
              <a:latin typeface="Helvetica" pitchFamily="34" charset="0"/>
            </a:endParaRPr>
          </a:p>
        </p:txBody>
      </p:sp>
      <p:sp>
        <p:nvSpPr>
          <p:cNvPr id="79875" name="Rectangle 3"/>
          <p:cNvSpPr>
            <a:spLocks noGrp="1" noChangeArrowheads="1"/>
          </p:cNvSpPr>
          <p:nvPr>
            <p:ph type="body" sz="half" idx="2"/>
          </p:nvPr>
        </p:nvSpPr>
        <p:spPr>
          <a:xfrm>
            <a:off x="304800" y="1598613"/>
            <a:ext cx="7345363" cy="4497387"/>
          </a:xfrm>
        </p:spPr>
        <p:txBody>
          <a:bodyPr/>
          <a:lstStyle/>
          <a:p>
            <a:pPr marL="533400" indent="-533400" eaLnBrk="1" hangingPunct="1">
              <a:lnSpc>
                <a:spcPct val="90000"/>
              </a:lnSpc>
              <a:buFontTx/>
              <a:buNone/>
            </a:pPr>
            <a:r>
              <a:rPr lang="en-US" smtClean="0">
                <a:latin typeface="Helvetica" pitchFamily="34" charset="0"/>
              </a:rPr>
              <a:t>Fade the supervision :</a:t>
            </a:r>
          </a:p>
          <a:p>
            <a:pPr marL="533400" indent="-533400" eaLnBrk="1" hangingPunct="1">
              <a:lnSpc>
                <a:spcPct val="90000"/>
              </a:lnSpc>
              <a:buFontTx/>
              <a:buNone/>
            </a:pPr>
            <a:endParaRPr lang="en-US" smtClean="0">
              <a:latin typeface="Helvetica" pitchFamily="34" charset="0"/>
            </a:endParaRPr>
          </a:p>
          <a:p>
            <a:pPr marL="533400" indent="-533400" eaLnBrk="1" hangingPunct="1">
              <a:lnSpc>
                <a:spcPct val="90000"/>
              </a:lnSpc>
              <a:buFontTx/>
              <a:buAutoNum type="arabicPeriod" startAt="4"/>
            </a:pPr>
            <a:r>
              <a:rPr lang="en-US" smtClean="0">
                <a:latin typeface="Helvetica" pitchFamily="34" charset="0"/>
              </a:rPr>
              <a:t>Prompt child to begin and check in when done.</a:t>
            </a:r>
          </a:p>
          <a:p>
            <a:pPr marL="533400" indent="-533400" eaLnBrk="1" hangingPunct="1">
              <a:lnSpc>
                <a:spcPct val="90000"/>
              </a:lnSpc>
              <a:buFontTx/>
              <a:buAutoNum type="arabicPeriod" startAt="4"/>
            </a:pPr>
            <a:r>
              <a:rPr lang="en-US" smtClean="0">
                <a:latin typeface="Helvetica" pitchFamily="34" charset="0"/>
              </a:rPr>
              <a:t>Prompt child to begin; no check-in at end. </a:t>
            </a:r>
          </a:p>
          <a:p>
            <a:pPr marL="533400" indent="-533400" eaLnBrk="1" hangingPunct="1">
              <a:lnSpc>
                <a:spcPct val="90000"/>
              </a:lnSpc>
              <a:buFontTx/>
              <a:buAutoNum type="arabicPeriod" startAt="4"/>
            </a:pPr>
            <a:r>
              <a:rPr lang="en-US" smtClean="0">
                <a:latin typeface="Helvetica" pitchFamily="34" charset="0"/>
              </a:rPr>
              <a:t>Child follows entire procedure independently.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buFont typeface="Wingdings" pitchFamily="2" charset="2"/>
              <a:buNone/>
            </a:pPr>
            <a:r>
              <a:rPr lang="en-US" sz="2800" i="1" smtClean="0">
                <a:solidFill>
                  <a:schemeClr val="tx1"/>
                </a:solidFill>
                <a:latin typeface="Helvetica" pitchFamily="34" charset="0"/>
              </a:rPr>
              <a:t>Examples of Infusing Metacognitive Questions into Daily Instruction</a:t>
            </a:r>
            <a:endParaRPr lang="en-US" sz="1800" b="1" smtClean="0">
              <a:latin typeface="Helvetica" pitchFamily="34" charset="0"/>
            </a:endParaRPr>
          </a:p>
        </p:txBody>
      </p:sp>
      <p:sp>
        <p:nvSpPr>
          <p:cNvPr id="80899" name="Rectangle 3"/>
          <p:cNvSpPr>
            <a:spLocks noGrp="1" noChangeArrowheads="1"/>
          </p:cNvSpPr>
          <p:nvPr>
            <p:ph type="body" idx="1"/>
          </p:nvPr>
        </p:nvSpPr>
        <p:spPr>
          <a:xfrm>
            <a:off x="333375" y="1938338"/>
            <a:ext cx="7316788" cy="3817937"/>
          </a:xfrm>
        </p:spPr>
        <p:txBody>
          <a:bodyPr>
            <a:normAutofit fontScale="92500" lnSpcReduction="20000"/>
          </a:bodyPr>
          <a:lstStyle/>
          <a:p>
            <a:pPr eaLnBrk="1" hangingPunct="1">
              <a:lnSpc>
                <a:spcPct val="90000"/>
              </a:lnSpc>
              <a:buFontTx/>
              <a:buNone/>
            </a:pPr>
            <a:r>
              <a:rPr lang="en-US" sz="1400" smtClean="0">
                <a:latin typeface="Helvetica" pitchFamily="34" charset="0"/>
              </a:rPr>
              <a:t>“</a:t>
            </a:r>
            <a:r>
              <a:rPr lang="en-US" sz="2400" smtClean="0">
                <a:latin typeface="Helvetica" pitchFamily="34" charset="0"/>
              </a:rPr>
              <a:t>Good question! How do you suppose you could find the answer?”</a:t>
            </a:r>
          </a:p>
          <a:p>
            <a:pPr eaLnBrk="1" hangingPunct="1">
              <a:lnSpc>
                <a:spcPct val="90000"/>
              </a:lnSpc>
              <a:buFontTx/>
              <a:buNone/>
            </a:pPr>
            <a:r>
              <a:rPr lang="en-US" sz="2400" smtClean="0">
                <a:latin typeface="Helvetica" pitchFamily="34" charset="0"/>
              </a:rPr>
              <a:t>“How do you think you will do on your math assignment. Why?”</a:t>
            </a:r>
          </a:p>
          <a:p>
            <a:pPr eaLnBrk="1" hangingPunct="1">
              <a:lnSpc>
                <a:spcPct val="90000"/>
              </a:lnSpc>
              <a:buFontTx/>
              <a:buNone/>
            </a:pPr>
            <a:r>
              <a:rPr lang="en-US" sz="2400" smtClean="0">
                <a:latin typeface="Helvetica" pitchFamily="34" charset="0"/>
              </a:rPr>
              <a:t>“What could you do to get a higher grade?”</a:t>
            </a:r>
          </a:p>
          <a:p>
            <a:pPr eaLnBrk="1" hangingPunct="1">
              <a:lnSpc>
                <a:spcPct val="90000"/>
              </a:lnSpc>
              <a:buFontTx/>
              <a:buNone/>
            </a:pPr>
            <a:r>
              <a:rPr lang="en-US" sz="2400" smtClean="0">
                <a:latin typeface="Helvetica" pitchFamily="34" charset="0"/>
              </a:rPr>
              <a:t>“Tell me how you figured out your answer to that question.”</a:t>
            </a:r>
          </a:p>
          <a:p>
            <a:pPr eaLnBrk="1" hangingPunct="1">
              <a:lnSpc>
                <a:spcPct val="90000"/>
              </a:lnSpc>
              <a:buFontTx/>
              <a:buNone/>
            </a:pPr>
            <a:r>
              <a:rPr lang="en-US" sz="2400" smtClean="0">
                <a:latin typeface="Helvetica" pitchFamily="34" charset="0"/>
              </a:rPr>
              <a:t>“This is a big assignment. What will you do 1st? Then what?”</a:t>
            </a:r>
          </a:p>
          <a:p>
            <a:pPr eaLnBrk="1" hangingPunct="1">
              <a:lnSpc>
                <a:spcPct val="90000"/>
              </a:lnSpc>
              <a:buFontTx/>
              <a:buNone/>
            </a:pPr>
            <a:r>
              <a:rPr lang="en-US" sz="2400" smtClean="0">
                <a:latin typeface="Helvetica" pitchFamily="34" charset="0"/>
              </a:rPr>
              <a:t>“How long do you think it will take you to finish this? Let’s see if you’re right.”</a:t>
            </a:r>
          </a:p>
          <a:p>
            <a:pPr eaLnBrk="1" hangingPunct="1">
              <a:lnSpc>
                <a:spcPct val="90000"/>
              </a:lnSpc>
              <a:buFontTx/>
              <a:buNone/>
            </a:pPr>
            <a:r>
              <a:rPr lang="en-US" sz="2400" smtClean="0">
                <a:latin typeface="Helvetica" pitchFamily="34" charset="0"/>
              </a:rPr>
              <a:t>“Tell me your homework plan. What will you do first? When will you do it?”</a:t>
            </a:r>
            <a:endParaRPr lang="en-US" sz="2400" b="1" smtClean="0">
              <a:latin typeface="Helvetica"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buFont typeface="Wingdings" pitchFamily="2" charset="2"/>
              <a:buNone/>
            </a:pPr>
            <a:r>
              <a:rPr lang="en-US" sz="2800" i="1" smtClean="0">
                <a:solidFill>
                  <a:schemeClr val="tx1"/>
                </a:solidFill>
                <a:latin typeface="Helvetica" pitchFamily="34" charset="0"/>
              </a:rPr>
              <a:t>Examples of Infusing Metacognitive Questions into Daily Instruction</a:t>
            </a:r>
            <a:endParaRPr lang="en-US" sz="1800" b="1" smtClean="0">
              <a:latin typeface="Helvetica" pitchFamily="34" charset="0"/>
            </a:endParaRPr>
          </a:p>
        </p:txBody>
      </p:sp>
      <p:sp>
        <p:nvSpPr>
          <p:cNvPr id="81923" name="Rectangle 3"/>
          <p:cNvSpPr>
            <a:spLocks noGrp="1" noChangeArrowheads="1"/>
          </p:cNvSpPr>
          <p:nvPr>
            <p:ph type="body" idx="1"/>
          </p:nvPr>
        </p:nvSpPr>
        <p:spPr>
          <a:xfrm>
            <a:off x="263525" y="1682750"/>
            <a:ext cx="7386638" cy="4157663"/>
          </a:xfrm>
        </p:spPr>
        <p:txBody>
          <a:bodyPr>
            <a:normAutofit fontScale="92500" lnSpcReduction="10000"/>
          </a:bodyPr>
          <a:lstStyle/>
          <a:p>
            <a:pPr eaLnBrk="1" hangingPunct="1">
              <a:lnSpc>
                <a:spcPct val="90000"/>
              </a:lnSpc>
              <a:buFontTx/>
              <a:buNone/>
            </a:pPr>
            <a:r>
              <a:rPr lang="en-US" sz="2500" smtClean="0">
                <a:latin typeface="Helvetica" pitchFamily="34" charset="0"/>
              </a:rPr>
              <a:t>“</a:t>
            </a:r>
            <a:r>
              <a:rPr lang="en-US" sz="2400" smtClean="0">
                <a:latin typeface="Helvetica" pitchFamily="34" charset="0"/>
              </a:rPr>
              <a:t>Sometimes it’s hard to get started on homework. What can you do to make it easier?”</a:t>
            </a:r>
          </a:p>
          <a:p>
            <a:pPr eaLnBrk="1" hangingPunct="1">
              <a:lnSpc>
                <a:spcPct val="90000"/>
              </a:lnSpc>
              <a:buFontTx/>
              <a:buNone/>
            </a:pPr>
            <a:r>
              <a:rPr lang="en-US" sz="2400" smtClean="0">
                <a:latin typeface="Helvetica" pitchFamily="34" charset="0"/>
              </a:rPr>
              <a:t>“What can you do to make sure you keep working until the assignment is done?”</a:t>
            </a:r>
          </a:p>
          <a:p>
            <a:pPr eaLnBrk="1" hangingPunct="1">
              <a:lnSpc>
                <a:spcPct val="90000"/>
              </a:lnSpc>
              <a:buFontTx/>
              <a:buNone/>
            </a:pPr>
            <a:r>
              <a:rPr lang="en-US" sz="2400" smtClean="0">
                <a:latin typeface="Helvetica" pitchFamily="34" charset="0"/>
              </a:rPr>
              <a:t>“How can you keep from becoming distracted while you’re trying to work?”</a:t>
            </a:r>
          </a:p>
          <a:p>
            <a:pPr eaLnBrk="1" hangingPunct="1">
              <a:lnSpc>
                <a:spcPct val="90000"/>
              </a:lnSpc>
              <a:buFontTx/>
              <a:buNone/>
            </a:pPr>
            <a:r>
              <a:rPr lang="en-US" sz="2400" smtClean="0">
                <a:latin typeface="Helvetica" pitchFamily="34" charset="0"/>
              </a:rPr>
              <a:t>“Tell me how you came to that conclusion, made that decision, etc. What would be another choice you could have made?”</a:t>
            </a:r>
          </a:p>
          <a:p>
            <a:pPr eaLnBrk="1" hangingPunct="1">
              <a:lnSpc>
                <a:spcPct val="90000"/>
              </a:lnSpc>
              <a:buFontTx/>
              <a:buNone/>
            </a:pPr>
            <a:r>
              <a:rPr lang="en-US" sz="2400" smtClean="0">
                <a:latin typeface="Helvetica" pitchFamily="34" charset="0"/>
              </a:rPr>
              <a:t>“What can you do to learn the material that will be on the test?”</a:t>
            </a:r>
          </a:p>
          <a:p>
            <a:pPr eaLnBrk="1" hangingPunct="1">
              <a:lnSpc>
                <a:spcPct val="90000"/>
              </a:lnSpc>
              <a:buFontTx/>
              <a:buNone/>
            </a:pPr>
            <a:r>
              <a:rPr lang="en-US" sz="2400" smtClean="0">
                <a:latin typeface="Helvetica" pitchFamily="34" charset="0"/>
              </a:rPr>
              <a:t>“Let me show you how I thought about the problem when I tried to solve it.”</a:t>
            </a:r>
            <a:endParaRPr lang="en-US" sz="2500" b="1" smtClean="0">
              <a:latin typeface="Helvetica" pitchFamily="34" charset="0"/>
            </a:endParaRPr>
          </a:p>
          <a:p>
            <a:pPr eaLnBrk="1" hangingPunct="1">
              <a:lnSpc>
                <a:spcPct val="90000"/>
              </a:lnSpc>
              <a:buFontTx/>
              <a:buNone/>
            </a:pPr>
            <a:endParaRPr lang="en-US" sz="2500" b="1" smtClean="0">
              <a:latin typeface="Helvetica" pitchFamily="34" charset="0"/>
            </a:endParaRPr>
          </a:p>
          <a:p>
            <a:pPr lvl="2" eaLnBrk="1" hangingPunct="1">
              <a:lnSpc>
                <a:spcPct val="90000"/>
              </a:lnSpc>
              <a:buFont typeface="Arial" charset="0"/>
              <a:buAutoNum type="arabicPeriod"/>
            </a:pPr>
            <a:endParaRPr lang="en-US" sz="1400" smtClean="0">
              <a:latin typeface="Helvetica" pitchFamily="34" charset="0"/>
            </a:endParaRPr>
          </a:p>
          <a:p>
            <a:pPr lvl="2" eaLnBrk="1" hangingPunct="1">
              <a:lnSpc>
                <a:spcPct val="90000"/>
              </a:lnSpc>
              <a:buFont typeface="Arial" charset="0"/>
              <a:buAutoNum type="arabicPeriod"/>
            </a:pPr>
            <a:endParaRPr lang="en-US" sz="1400" smtClean="0">
              <a:latin typeface="Helvetica" pitchFamily="34" charset="0"/>
            </a:endParaRPr>
          </a:p>
          <a:p>
            <a:pPr eaLnBrk="1" hangingPunct="1">
              <a:lnSpc>
                <a:spcPct val="90000"/>
              </a:lnSpc>
              <a:buFontTx/>
              <a:buNone/>
            </a:pPr>
            <a:endParaRPr lang="en-US" sz="1600" smtClean="0">
              <a:latin typeface="Helvetica" pitchFamily="3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sz="2800" smtClean="0">
                <a:latin typeface="Helvetica" pitchFamily="34" charset="0"/>
              </a:rPr>
              <a:t>Example: Goal: improve task initiation/sustained attention by improving homework completion rate.</a:t>
            </a:r>
            <a:endParaRPr lang="en-US" smtClean="0">
              <a:latin typeface="Helvetica" pitchFamily="34" charset="0"/>
            </a:endParaRPr>
          </a:p>
        </p:txBody>
      </p:sp>
      <p:sp>
        <p:nvSpPr>
          <p:cNvPr id="82947" name="Rectangle 3"/>
          <p:cNvSpPr>
            <a:spLocks noGrp="1" noChangeArrowheads="1"/>
          </p:cNvSpPr>
          <p:nvPr>
            <p:ph type="body" idx="1"/>
          </p:nvPr>
        </p:nvSpPr>
        <p:spPr>
          <a:xfrm>
            <a:off x="228600" y="1524000"/>
            <a:ext cx="7924800" cy="4038600"/>
          </a:xfrm>
          <a:solidFill>
            <a:schemeClr val="bg1"/>
          </a:solidFill>
        </p:spPr>
        <p:txBody>
          <a:bodyPr/>
          <a:lstStyle/>
          <a:p>
            <a:pPr eaLnBrk="1" hangingPunct="1">
              <a:lnSpc>
                <a:spcPct val="90000"/>
              </a:lnSpc>
            </a:pPr>
            <a:r>
              <a:rPr lang="en-US" sz="2400" smtClean="0">
                <a:latin typeface="Helvetica" pitchFamily="34" charset="0"/>
              </a:rPr>
              <a:t>Problem Behavior: failure to hand in homework.</a:t>
            </a:r>
          </a:p>
          <a:p>
            <a:pPr eaLnBrk="1" hangingPunct="1">
              <a:lnSpc>
                <a:spcPct val="90000"/>
              </a:lnSpc>
            </a:pPr>
            <a:endParaRPr lang="en-US" sz="800" smtClean="0">
              <a:latin typeface="Helvetica" pitchFamily="34" charset="0"/>
            </a:endParaRPr>
          </a:p>
          <a:p>
            <a:pPr eaLnBrk="1" hangingPunct="1">
              <a:lnSpc>
                <a:spcPct val="90000"/>
              </a:lnSpc>
            </a:pPr>
            <a:r>
              <a:rPr lang="en-US" sz="2400" smtClean="0">
                <a:latin typeface="Helvetica" pitchFamily="34" charset="0"/>
              </a:rPr>
              <a:t>Underlying Executive skill(s): task initiation, sustained attention, working memory. </a:t>
            </a:r>
          </a:p>
          <a:p>
            <a:pPr eaLnBrk="1" hangingPunct="1">
              <a:lnSpc>
                <a:spcPct val="90000"/>
              </a:lnSpc>
            </a:pPr>
            <a:endParaRPr lang="en-US" sz="800" smtClean="0">
              <a:latin typeface="Helvetica" pitchFamily="34" charset="0"/>
            </a:endParaRPr>
          </a:p>
          <a:p>
            <a:pPr eaLnBrk="1" hangingPunct="1">
              <a:lnSpc>
                <a:spcPct val="90000"/>
              </a:lnSpc>
            </a:pPr>
            <a:r>
              <a:rPr lang="en-US" sz="2400" smtClean="0">
                <a:latin typeface="Helvetica" pitchFamily="34" charset="0"/>
              </a:rPr>
              <a:t>Present level of performance: Kris hands in 50 percent of homework assignments on time. </a:t>
            </a:r>
          </a:p>
          <a:p>
            <a:pPr eaLnBrk="1" hangingPunct="1">
              <a:lnSpc>
                <a:spcPct val="90000"/>
              </a:lnSpc>
            </a:pPr>
            <a:endParaRPr lang="en-US" sz="800" smtClean="0">
              <a:latin typeface="Helvetica" pitchFamily="34" charset="0"/>
            </a:endParaRPr>
          </a:p>
          <a:p>
            <a:pPr eaLnBrk="1" hangingPunct="1">
              <a:lnSpc>
                <a:spcPct val="90000"/>
              </a:lnSpc>
            </a:pPr>
            <a:r>
              <a:rPr lang="en-US" sz="2400" smtClean="0">
                <a:latin typeface="Helvetica" pitchFamily="34" charset="0"/>
              </a:rPr>
              <a:t>Measurement procedure: calculate percent homework handed in on time every Friday. Graph results. </a:t>
            </a:r>
          </a:p>
          <a:p>
            <a:pPr eaLnBrk="1" hangingPunct="1">
              <a:lnSpc>
                <a:spcPct val="90000"/>
              </a:lnSpc>
            </a:pPr>
            <a:endParaRPr lang="en-US" sz="800" smtClean="0">
              <a:latin typeface="Helvetica" pitchFamily="34" charset="0"/>
            </a:endParaRPr>
          </a:p>
          <a:p>
            <a:pPr eaLnBrk="1" hangingPunct="1">
              <a:lnSpc>
                <a:spcPct val="90000"/>
              </a:lnSpc>
            </a:pPr>
            <a:r>
              <a:rPr lang="en-US" sz="2400" smtClean="0">
                <a:latin typeface="Helvetica" pitchFamily="34" charset="0"/>
              </a:rPr>
              <a:t>Goal: Kris will hand in at least 85 percent of homework on time by the end of the 2nd marking period.</a:t>
            </a:r>
            <a:endParaRPr lang="en-US" sz="1800" smtClean="0">
              <a:latin typeface="Helvetica" pitchFamily="34" charset="0"/>
            </a:endParaRPr>
          </a:p>
          <a:p>
            <a:pPr eaLnBrk="1" hangingPunct="1">
              <a:lnSpc>
                <a:spcPct val="90000"/>
              </a:lnSpc>
              <a:buFontTx/>
              <a:buNone/>
            </a:pPr>
            <a:endParaRPr lang="en-US" sz="1800" smtClean="0">
              <a:latin typeface="Helvetica" pitchFamily="34" charset="0"/>
            </a:endParaRPr>
          </a:p>
          <a:p>
            <a:pPr eaLnBrk="1" hangingPunct="1">
              <a:lnSpc>
                <a:spcPct val="90000"/>
              </a:lnSpc>
              <a:buFontTx/>
              <a:buNone/>
            </a:pPr>
            <a:endParaRPr lang="en-US" sz="1800" smtClean="0">
              <a:latin typeface="Helvetica"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sz="3200" i="1" smtClean="0">
                <a:latin typeface="Helvetica" pitchFamily="34" charset="0"/>
              </a:rPr>
              <a:t>Intensive Level</a:t>
            </a:r>
            <a:br>
              <a:rPr lang="en-US" sz="3200" i="1" smtClean="0">
                <a:latin typeface="Helvetica" pitchFamily="34" charset="0"/>
              </a:rPr>
            </a:br>
            <a:endParaRPr lang="en-US" sz="2400" smtClean="0">
              <a:latin typeface="Helvetica" pitchFamily="34" charset="0"/>
            </a:endParaRPr>
          </a:p>
        </p:txBody>
      </p:sp>
      <p:sp>
        <p:nvSpPr>
          <p:cNvPr id="83971" name="Rectangle 3"/>
          <p:cNvSpPr>
            <a:spLocks noGrp="1" noChangeArrowheads="1"/>
          </p:cNvSpPr>
          <p:nvPr>
            <p:ph type="body" idx="1"/>
          </p:nvPr>
        </p:nvSpPr>
        <p:spPr>
          <a:xfrm>
            <a:off x="333375" y="2024063"/>
            <a:ext cx="7178675" cy="3478212"/>
          </a:xfrm>
        </p:spPr>
        <p:txBody>
          <a:bodyPr/>
          <a:lstStyle/>
          <a:p>
            <a:pPr eaLnBrk="1" hangingPunct="1">
              <a:lnSpc>
                <a:spcPct val="90000"/>
              </a:lnSpc>
              <a:buFontTx/>
              <a:buNone/>
            </a:pPr>
            <a:r>
              <a:rPr lang="en-US" sz="1800" smtClean="0">
                <a:latin typeface="Helvetica" pitchFamily="34" charset="0"/>
              </a:rPr>
              <a:t>	</a:t>
            </a:r>
            <a:r>
              <a:rPr lang="en-US" sz="2400" smtClean="0">
                <a:latin typeface="Helvetica" pitchFamily="34" charset="0"/>
              </a:rPr>
              <a:t>Work collaboratively with parents, teachers, and students to develop an individual support plan. At this level, the likelihood of success is increased if parents, teachers, and students all have specific responsibilities (“Everybody has to work harder”).</a:t>
            </a:r>
            <a:r>
              <a:rPr lang="en-US" sz="1800" smtClean="0">
                <a:latin typeface="Helvetica" pitchFamily="34" charset="0"/>
              </a:rPr>
              <a:t> </a:t>
            </a:r>
            <a:endParaRPr lang="en-US" sz="1800" smtClean="0">
              <a:solidFill>
                <a:srgbClr val="000000"/>
              </a:solidFill>
              <a:latin typeface="Helvetica" pitchFamily="34" charset="0"/>
            </a:endParaRPr>
          </a:p>
          <a:p>
            <a:pPr eaLnBrk="1" hangingPunct="1">
              <a:lnSpc>
                <a:spcPct val="90000"/>
              </a:lnSpc>
            </a:pPr>
            <a:endParaRPr lang="en-US" sz="800" smtClean="0">
              <a:solidFill>
                <a:srgbClr val="000000"/>
              </a:solidFill>
              <a:latin typeface="Helvetica" pitchFamily="34" charset="0"/>
            </a:endParaRPr>
          </a:p>
          <a:p>
            <a:pPr eaLnBrk="1" hangingPunct="1">
              <a:lnSpc>
                <a:spcPct val="90000"/>
              </a:lnSpc>
            </a:pPr>
            <a:endParaRPr lang="en-US" sz="2500" smtClean="0">
              <a:latin typeface="Helvetica" pitchFamily="34" charset="0"/>
            </a:endParaRPr>
          </a:p>
          <a:p>
            <a:pPr eaLnBrk="1" hangingPunct="1">
              <a:lnSpc>
                <a:spcPct val="90000"/>
              </a:lnSpc>
              <a:buFontTx/>
              <a:buNone/>
            </a:pPr>
            <a:endParaRPr lang="en-US" sz="2500" smtClean="0">
              <a:latin typeface="Helvetica" pitchFamily="34" charset="0"/>
            </a:endParaRPr>
          </a:p>
          <a:p>
            <a:pPr eaLnBrk="1" hangingPunct="1">
              <a:lnSpc>
                <a:spcPct val="90000"/>
              </a:lnSpc>
            </a:pPr>
            <a:endParaRPr lang="en-US" sz="2100" smtClean="0">
              <a:latin typeface="Helvetica"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219075" y="227013"/>
            <a:ext cx="7407275" cy="822325"/>
          </a:xfrm>
        </p:spPr>
        <p:txBody>
          <a:bodyPr/>
          <a:lstStyle/>
          <a:p>
            <a:pPr eaLnBrk="1" hangingPunct="1"/>
            <a:r>
              <a:rPr lang="en-US" sz="3200" i="1" smtClean="0">
                <a:latin typeface="Helvetica" pitchFamily="34" charset="0"/>
              </a:rPr>
              <a:t>Intensive Level</a:t>
            </a:r>
          </a:p>
        </p:txBody>
      </p:sp>
      <p:sp>
        <p:nvSpPr>
          <p:cNvPr id="84995" name="Rectangle 3"/>
          <p:cNvSpPr>
            <a:spLocks noChangeArrowheads="1"/>
          </p:cNvSpPr>
          <p:nvPr>
            <p:ph type="body" idx="1"/>
          </p:nvPr>
        </p:nvSpPr>
        <p:spPr>
          <a:xfrm>
            <a:off x="228600" y="1371600"/>
            <a:ext cx="7386638" cy="4497388"/>
          </a:xfrm>
          <a:noFill/>
        </p:spPr>
        <p:txBody>
          <a:bodyPr>
            <a:normAutofit lnSpcReduction="10000"/>
          </a:bodyPr>
          <a:lstStyle/>
          <a:p>
            <a:pPr algn="ctr" eaLnBrk="1" hangingPunct="1">
              <a:lnSpc>
                <a:spcPct val="90000"/>
              </a:lnSpc>
              <a:buFontTx/>
              <a:buNone/>
            </a:pPr>
            <a:r>
              <a:rPr lang="en-US" sz="2400" smtClean="0"/>
              <a:t>Elements of an Effective Intervention</a:t>
            </a:r>
          </a:p>
          <a:p>
            <a:pPr eaLnBrk="1" hangingPunct="1">
              <a:lnSpc>
                <a:spcPct val="90000"/>
              </a:lnSpc>
            </a:pPr>
            <a:endParaRPr lang="en-US" sz="2400" smtClean="0"/>
          </a:p>
          <a:p>
            <a:pPr eaLnBrk="1" hangingPunct="1">
              <a:lnSpc>
                <a:spcPct val="90000"/>
              </a:lnSpc>
            </a:pPr>
            <a:r>
              <a:rPr lang="en-US" sz="2400" smtClean="0"/>
              <a:t>Target behavior is well-defined and includes criteria for success</a:t>
            </a:r>
          </a:p>
          <a:p>
            <a:pPr eaLnBrk="1" hangingPunct="1">
              <a:lnSpc>
                <a:spcPct val="90000"/>
              </a:lnSpc>
            </a:pPr>
            <a:r>
              <a:rPr lang="en-US" sz="2400" smtClean="0"/>
              <a:t>Specific environmental modifications are identified</a:t>
            </a:r>
          </a:p>
          <a:p>
            <a:pPr eaLnBrk="1" hangingPunct="1">
              <a:lnSpc>
                <a:spcPct val="90000"/>
              </a:lnSpc>
            </a:pPr>
            <a:r>
              <a:rPr lang="en-US" sz="2400" smtClean="0"/>
              <a:t>The skill is explicitly taught, modeled, and rehearsed on a regular basis</a:t>
            </a:r>
          </a:p>
          <a:p>
            <a:pPr eaLnBrk="1" hangingPunct="1">
              <a:lnSpc>
                <a:spcPct val="90000"/>
              </a:lnSpc>
            </a:pPr>
            <a:r>
              <a:rPr lang="en-US" sz="2400" smtClean="0"/>
              <a:t>Someone is assigned to check in with the student at least daily</a:t>
            </a:r>
          </a:p>
          <a:p>
            <a:pPr eaLnBrk="1" hangingPunct="1">
              <a:lnSpc>
                <a:spcPct val="90000"/>
              </a:lnSpc>
            </a:pPr>
            <a:r>
              <a:rPr lang="en-US" sz="2400" smtClean="0"/>
              <a:t>The student is given a visual reminder of expectations</a:t>
            </a:r>
          </a:p>
          <a:p>
            <a:pPr eaLnBrk="1" hangingPunct="1">
              <a:lnSpc>
                <a:spcPct val="90000"/>
              </a:lnSpc>
            </a:pPr>
            <a:r>
              <a:rPr lang="en-US" sz="2400" smtClean="0"/>
              <a:t>The student’s independent use of the skill is monitored over time so that progress can be measured</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219075" y="363538"/>
            <a:ext cx="7407275" cy="777875"/>
          </a:xfrm>
        </p:spPr>
        <p:txBody>
          <a:bodyPr/>
          <a:lstStyle/>
          <a:p>
            <a:pPr eaLnBrk="1" hangingPunct="1"/>
            <a:r>
              <a:rPr lang="en-US" sz="3200" i="1" smtClean="0">
                <a:latin typeface="Helvetica" pitchFamily="34" charset="0"/>
              </a:rPr>
              <a:t>Sample Support Plan</a:t>
            </a:r>
            <a:endParaRPr lang="en-US" sz="3200" smtClean="0">
              <a:latin typeface="Helvetica" pitchFamily="34" charset="0"/>
            </a:endParaRPr>
          </a:p>
        </p:txBody>
      </p:sp>
      <p:sp>
        <p:nvSpPr>
          <p:cNvPr id="86019" name="Rectangle 3"/>
          <p:cNvSpPr>
            <a:spLocks noGrp="1" noChangeArrowheads="1"/>
          </p:cNvSpPr>
          <p:nvPr>
            <p:ph type="body" idx="1"/>
          </p:nvPr>
        </p:nvSpPr>
        <p:spPr>
          <a:xfrm>
            <a:off x="0" y="1066800"/>
            <a:ext cx="7386638" cy="4497388"/>
          </a:xfrm>
        </p:spPr>
        <p:txBody>
          <a:bodyPr/>
          <a:lstStyle/>
          <a:p>
            <a:pPr eaLnBrk="1" hangingPunct="1">
              <a:lnSpc>
                <a:spcPct val="90000"/>
              </a:lnSpc>
              <a:buFontTx/>
              <a:buNone/>
            </a:pPr>
            <a:r>
              <a:rPr lang="en-US" sz="2400" b="1" smtClean="0">
                <a:latin typeface="Helvetica" pitchFamily="34" charset="0"/>
              </a:rPr>
              <a:t>Homework Problem:</a:t>
            </a:r>
            <a:r>
              <a:rPr lang="en-US" sz="2400" smtClean="0">
                <a:latin typeface="Helvetica" pitchFamily="34" charset="0"/>
              </a:rPr>
              <a:t> Mike forgets assignments, forgets to bring materials home, and forgets to hand in assignments. He also has trouble managing his time and breaking down long-term projects into subtasks and making and following timelines. Problems are severe enough that Mike has failed several classes and is in danger of not earning enough credits to pass for the year. </a:t>
            </a:r>
          </a:p>
          <a:p>
            <a:pPr eaLnBrk="1" hangingPunct="1">
              <a:lnSpc>
                <a:spcPct val="90000"/>
              </a:lnSpc>
              <a:buFontTx/>
              <a:buNone/>
            </a:pPr>
            <a:endParaRPr lang="en-US" sz="2400" smtClean="0">
              <a:latin typeface="Helvetica" pitchFamily="34" charset="0"/>
            </a:endParaRPr>
          </a:p>
          <a:p>
            <a:pPr eaLnBrk="1" hangingPunct="1">
              <a:lnSpc>
                <a:spcPct val="90000"/>
              </a:lnSpc>
              <a:buFontTx/>
              <a:buNone/>
            </a:pPr>
            <a:r>
              <a:rPr lang="en-US" sz="2400" b="1" smtClean="0">
                <a:latin typeface="Helvetica" pitchFamily="34" charset="0"/>
              </a:rPr>
              <a:t>School’s Responsibility: </a:t>
            </a:r>
            <a:r>
              <a:rPr lang="en-US" sz="2400" smtClean="0">
                <a:latin typeface="Helvetica" pitchFamily="34" charset="0"/>
              </a:rPr>
              <a:t>To assign a coach to work with Mike on strategies to improve recall, organization, planning, and time management.</a:t>
            </a:r>
            <a:endParaRPr lang="en-US" sz="1800" smtClean="0">
              <a:latin typeface="Helvetica" pitchFamily="34" charset="0"/>
            </a:endParaRPr>
          </a:p>
          <a:p>
            <a:pPr eaLnBrk="1" hangingPunct="1">
              <a:lnSpc>
                <a:spcPct val="90000"/>
              </a:lnSpc>
              <a:buFontTx/>
              <a:buNone/>
            </a:pPr>
            <a:endParaRPr lang="en-US" sz="1800" b="1" smtClean="0">
              <a:latin typeface="Helvetica"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19075" y="363538"/>
            <a:ext cx="7407275" cy="854075"/>
          </a:xfrm>
        </p:spPr>
        <p:txBody>
          <a:bodyPr/>
          <a:lstStyle/>
          <a:p>
            <a:pPr eaLnBrk="1" hangingPunct="1"/>
            <a:r>
              <a:rPr lang="en-US" sz="3200" i="1" smtClean="0">
                <a:latin typeface="Helvetica" pitchFamily="34" charset="0"/>
              </a:rPr>
              <a:t>Sample Support Plan</a:t>
            </a:r>
          </a:p>
        </p:txBody>
      </p:sp>
      <p:sp>
        <p:nvSpPr>
          <p:cNvPr id="87043" name="Rectangle 3"/>
          <p:cNvSpPr>
            <a:spLocks noGrp="1" noChangeArrowheads="1"/>
          </p:cNvSpPr>
          <p:nvPr>
            <p:ph type="body" idx="1"/>
          </p:nvPr>
        </p:nvSpPr>
        <p:spPr>
          <a:xfrm>
            <a:off x="152400" y="1066800"/>
            <a:ext cx="8229600" cy="4724400"/>
          </a:xfrm>
        </p:spPr>
        <p:txBody>
          <a:bodyPr>
            <a:normAutofit lnSpcReduction="10000"/>
          </a:bodyPr>
          <a:lstStyle/>
          <a:p>
            <a:pPr eaLnBrk="1" hangingPunct="1">
              <a:lnSpc>
                <a:spcPct val="90000"/>
              </a:lnSpc>
              <a:buFontTx/>
              <a:buNone/>
            </a:pPr>
            <a:endParaRPr lang="en-US" sz="1800" b="1" smtClean="0">
              <a:latin typeface="Helvetica" pitchFamily="34" charset="0"/>
            </a:endParaRPr>
          </a:p>
          <a:p>
            <a:pPr eaLnBrk="1" hangingPunct="1">
              <a:lnSpc>
                <a:spcPct val="90000"/>
              </a:lnSpc>
              <a:buFontTx/>
              <a:buNone/>
            </a:pPr>
            <a:r>
              <a:rPr lang="en-US" sz="2400" b="1" smtClean="0">
                <a:latin typeface="Helvetica" pitchFamily="34" charset="0"/>
              </a:rPr>
              <a:t>Coach’s Responsibility:</a:t>
            </a:r>
            <a:r>
              <a:rPr lang="en-US" sz="2400" smtClean="0">
                <a:latin typeface="Helvetica" pitchFamily="34" charset="0"/>
              </a:rPr>
              <a:t> To meet with Mike for the last 15-20 minutes every day in order to: 1) review all homework assignments, including daily homework, upcoming tests, and long-term projects or papers; 2) break down long-term assignments into subtasks and develop timelines; 3) create a study plan for tests; 4) make a homework plan for the day; 5) monitor how well the plan is followed and track assignment completion. The coach will also check in with teachers at least weekly (on Friday) to track any missing assignments and to double-check long term assignments. Coach will email parents on Friday informing them of any missing assignments</a:t>
            </a:r>
            <a:r>
              <a:rPr lang="en-US" sz="1800" smtClean="0">
                <a:latin typeface="Helvetica" pitchFamily="34" charset="0"/>
              </a:rPr>
              <a:t>.</a:t>
            </a:r>
            <a:endParaRPr lang="en-US" sz="1400" smtClean="0">
              <a:latin typeface="Helvetica" pitchFamily="34" charset="0"/>
            </a:endParaRPr>
          </a:p>
          <a:p>
            <a:pPr eaLnBrk="1" hangingPunct="1">
              <a:lnSpc>
                <a:spcPct val="90000"/>
              </a:lnSpc>
              <a:buFontTx/>
              <a:buNone/>
            </a:pPr>
            <a:endParaRPr lang="en-US" sz="500" smtClean="0">
              <a:latin typeface="Helvetica" pitchFamily="34" charset="0"/>
            </a:endParaRPr>
          </a:p>
          <a:p>
            <a:pPr eaLnBrk="1" hangingPunct="1">
              <a:lnSpc>
                <a:spcPct val="90000"/>
              </a:lnSpc>
              <a:buFontTx/>
              <a:buNone/>
            </a:pPr>
            <a:endParaRPr lang="en-US" sz="1400" b="1" smtClean="0">
              <a:latin typeface="Helvetica" pitchFamily="34" charset="0"/>
            </a:endParaRPr>
          </a:p>
          <a:p>
            <a:pPr eaLnBrk="1" hangingPunct="1">
              <a:lnSpc>
                <a:spcPct val="90000"/>
              </a:lnSpc>
              <a:buFontTx/>
              <a:buNone/>
            </a:pPr>
            <a:r>
              <a:rPr lang="en-US" sz="1400" smtClean="0">
                <a:latin typeface="Helvetica" pitchFamily="34" charset="0"/>
              </a:rPr>
              <a:t> </a:t>
            </a:r>
          </a:p>
          <a:p>
            <a:pPr eaLnBrk="1" hangingPunct="1">
              <a:lnSpc>
                <a:spcPct val="90000"/>
              </a:lnSpc>
              <a:buFontTx/>
              <a:buNone/>
            </a:pPr>
            <a:endParaRPr lang="en-US" sz="1400" b="1" smtClean="0">
              <a:latin typeface="Helvetica" pitchFamily="34"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219075" y="363538"/>
            <a:ext cx="7407275" cy="854075"/>
          </a:xfrm>
        </p:spPr>
        <p:txBody>
          <a:bodyPr/>
          <a:lstStyle/>
          <a:p>
            <a:pPr eaLnBrk="1" hangingPunct="1"/>
            <a:r>
              <a:rPr lang="en-US" sz="3200" i="1" smtClean="0">
                <a:latin typeface="Helvetica" pitchFamily="34" charset="0"/>
              </a:rPr>
              <a:t>Sample Support Plan</a:t>
            </a:r>
          </a:p>
        </p:txBody>
      </p:sp>
      <p:sp>
        <p:nvSpPr>
          <p:cNvPr id="88067" name="Rectangle 3"/>
          <p:cNvSpPr>
            <a:spLocks noGrp="1" noChangeArrowheads="1"/>
          </p:cNvSpPr>
          <p:nvPr>
            <p:ph type="body" idx="1"/>
          </p:nvPr>
        </p:nvSpPr>
        <p:spPr>
          <a:xfrm>
            <a:off x="685800" y="1676400"/>
            <a:ext cx="7772400" cy="4343400"/>
          </a:xfrm>
        </p:spPr>
        <p:txBody>
          <a:bodyPr/>
          <a:lstStyle/>
          <a:p>
            <a:pPr eaLnBrk="1" hangingPunct="1">
              <a:lnSpc>
                <a:spcPct val="90000"/>
              </a:lnSpc>
              <a:buFontTx/>
              <a:buNone/>
            </a:pPr>
            <a:endParaRPr lang="en-US" sz="1600" smtClean="0">
              <a:latin typeface="Helvetica" pitchFamily="34" charset="0"/>
            </a:endParaRPr>
          </a:p>
          <a:p>
            <a:pPr eaLnBrk="1" hangingPunct="1">
              <a:lnSpc>
                <a:spcPct val="90000"/>
              </a:lnSpc>
              <a:buFontTx/>
              <a:buNone/>
            </a:pPr>
            <a:endParaRPr lang="en-US" sz="500" smtClean="0">
              <a:latin typeface="Helvetica" pitchFamily="34" charset="0"/>
            </a:endParaRPr>
          </a:p>
          <a:p>
            <a:pPr eaLnBrk="1" hangingPunct="1">
              <a:lnSpc>
                <a:spcPct val="90000"/>
              </a:lnSpc>
              <a:buFontTx/>
              <a:buNone/>
            </a:pPr>
            <a:r>
              <a:rPr lang="en-US" sz="2400" b="1" smtClean="0">
                <a:latin typeface="Helvetica" pitchFamily="34" charset="0"/>
              </a:rPr>
              <a:t>Teachers’ Responsibility: </a:t>
            </a:r>
            <a:r>
              <a:rPr lang="en-US" sz="2400" smtClean="0">
                <a:latin typeface="Helvetica" pitchFamily="34" charset="0"/>
              </a:rPr>
              <a:t>To provide baseline data to determine current level of performance (e.g., percent assignments handed in on time), and to make sure Mike has ample time to write down his assignments at end of day and/or make sure website homework postings are current and explicit. Teachers will also respond by noon on Friday to coach’s request for feedback about missing assignments.</a:t>
            </a:r>
            <a:r>
              <a:rPr lang="en-US" sz="1600" smtClean="0">
                <a:latin typeface="Helvetica" pitchFamily="34" charset="0"/>
              </a:rPr>
              <a:t> </a:t>
            </a:r>
          </a:p>
          <a:p>
            <a:pPr eaLnBrk="1" hangingPunct="1">
              <a:lnSpc>
                <a:spcPct val="90000"/>
              </a:lnSpc>
              <a:buFontTx/>
              <a:buNone/>
            </a:pPr>
            <a:endParaRPr lang="en-US" sz="1600" b="1" smtClean="0">
              <a:latin typeface="Helvetica" pitchFamily="34"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US" sz="3200" smtClean="0">
                <a:latin typeface="Helvetica" pitchFamily="34" charset="0"/>
              </a:rPr>
              <a:t>Sample Support Plan</a:t>
            </a:r>
          </a:p>
        </p:txBody>
      </p:sp>
      <p:sp>
        <p:nvSpPr>
          <p:cNvPr id="89091" name="Rectangle 3"/>
          <p:cNvSpPr>
            <a:spLocks noGrp="1" noChangeArrowheads="1"/>
          </p:cNvSpPr>
          <p:nvPr>
            <p:ph type="body" idx="1"/>
          </p:nvPr>
        </p:nvSpPr>
        <p:spPr>
          <a:xfrm>
            <a:off x="685800" y="1219200"/>
            <a:ext cx="7772400" cy="4876800"/>
          </a:xfrm>
        </p:spPr>
        <p:txBody>
          <a:bodyPr/>
          <a:lstStyle/>
          <a:p>
            <a:pPr eaLnBrk="1" hangingPunct="1">
              <a:lnSpc>
                <a:spcPct val="90000"/>
              </a:lnSpc>
              <a:buFontTx/>
              <a:buNone/>
            </a:pPr>
            <a:endParaRPr lang="en-US" sz="1800" b="1" smtClean="0">
              <a:latin typeface="Helvetica" pitchFamily="34" charset="0"/>
            </a:endParaRPr>
          </a:p>
          <a:p>
            <a:pPr eaLnBrk="1" hangingPunct="1">
              <a:lnSpc>
                <a:spcPct val="90000"/>
              </a:lnSpc>
              <a:buFontTx/>
              <a:buNone/>
            </a:pPr>
            <a:r>
              <a:rPr lang="en-US" sz="2400" b="1" smtClean="0"/>
              <a:t>Parents’ Responsibility:</a:t>
            </a:r>
            <a:r>
              <a:rPr lang="en-US" sz="2400" smtClean="0"/>
              <a:t> Mike will be allowed to spend Friday evening and Saturday with friends as long as homework assignments for the week have been handed in. Criterion will be determined from baseline performance. Parents will download email from coach on Friday and have a feedback session with Mike before weekends plans are made.</a:t>
            </a:r>
          </a:p>
          <a:p>
            <a:pPr eaLnBrk="1" hangingPunct="1">
              <a:lnSpc>
                <a:spcPct val="90000"/>
              </a:lnSpc>
              <a:buFontTx/>
              <a:buNone/>
            </a:pPr>
            <a:r>
              <a:rPr lang="en-US" sz="2400" smtClean="0"/>
              <a:t> </a:t>
            </a:r>
          </a:p>
          <a:p>
            <a:pPr eaLnBrk="1" hangingPunct="1">
              <a:lnSpc>
                <a:spcPct val="90000"/>
              </a:lnSpc>
              <a:buFontTx/>
              <a:buNone/>
            </a:pPr>
            <a:r>
              <a:rPr lang="en-US" sz="2400" b="1" smtClean="0"/>
              <a:t> Mike’s Responsibility: </a:t>
            </a:r>
            <a:r>
              <a:rPr lang="en-US" sz="2400" smtClean="0"/>
              <a:t>Mike will attend coaching sessions consistently and will participate in making plans for homework completion. </a:t>
            </a:r>
          </a:p>
          <a:p>
            <a:pPr eaLnBrk="1" hangingPunct="1"/>
            <a:endParaRPr lang="en-US" sz="2400" smtClean="0">
              <a:latin typeface="Helvetic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Organization Skills</a:t>
            </a:r>
          </a:p>
        </p:txBody>
      </p:sp>
      <p:sp>
        <p:nvSpPr>
          <p:cNvPr id="25603" name="Rectangle 3"/>
          <p:cNvSpPr>
            <a:spLocks noGrp="1" noChangeArrowheads="1"/>
          </p:cNvSpPr>
          <p:nvPr>
            <p:ph type="body" idx="1"/>
          </p:nvPr>
        </p:nvSpPr>
        <p:spPr/>
        <p:txBody>
          <a:bodyPr/>
          <a:lstStyle/>
          <a:p>
            <a:pPr eaLnBrk="1" hangingPunct="1"/>
            <a:r>
              <a:rPr lang="en-US" smtClean="0"/>
              <a:t>Need to be taught explicitly at school and home.</a:t>
            </a:r>
          </a:p>
          <a:p>
            <a:pPr eaLnBrk="1" hangingPunct="1"/>
            <a:r>
              <a:rPr lang="en-US" smtClean="0"/>
              <a:t>There is no “ quick Fixes”</a:t>
            </a:r>
          </a:p>
          <a:p>
            <a:pPr eaLnBrk="1" hangingPunct="1"/>
            <a:r>
              <a:rPr lang="en-US" smtClean="0"/>
              <a:t>We need to understand what we do intuitively to organize ourselves in order to assist our students.</a:t>
            </a:r>
          </a:p>
          <a:p>
            <a:pPr eaLnBrk="1" hangingPunct="1"/>
            <a:r>
              <a:rPr lang="en-US" smtClean="0"/>
              <a:t>Organizational skills are difficult to measure.</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762000" y="304800"/>
            <a:ext cx="7772400" cy="1143000"/>
          </a:xfrm>
        </p:spPr>
        <p:txBody>
          <a:bodyPr/>
          <a:lstStyle/>
          <a:p>
            <a:pPr eaLnBrk="1" hangingPunct="1">
              <a:buFont typeface="Wingdings" pitchFamily="2" charset="2"/>
              <a:buNone/>
            </a:pPr>
            <a:r>
              <a:rPr lang="en-US" sz="2800" smtClean="0">
                <a:solidFill>
                  <a:schemeClr val="tx1"/>
                </a:solidFill>
                <a:latin typeface="Helvetica" pitchFamily="34" charset="0"/>
              </a:rPr>
              <a:t>References</a:t>
            </a:r>
            <a:endParaRPr lang="en-US" smtClean="0">
              <a:latin typeface="Helvetica" pitchFamily="34" charset="0"/>
            </a:endParaRPr>
          </a:p>
        </p:txBody>
      </p:sp>
      <p:sp>
        <p:nvSpPr>
          <p:cNvPr id="90115" name="Rectangle 3"/>
          <p:cNvSpPr>
            <a:spLocks noGrp="1" noChangeArrowheads="1"/>
          </p:cNvSpPr>
          <p:nvPr>
            <p:ph type="body" idx="1"/>
          </p:nvPr>
        </p:nvSpPr>
        <p:spPr>
          <a:xfrm>
            <a:off x="152400" y="1219200"/>
            <a:ext cx="7620000" cy="4368800"/>
          </a:xfrm>
        </p:spPr>
        <p:txBody>
          <a:bodyPr/>
          <a:lstStyle/>
          <a:p>
            <a:pPr lvl="2" eaLnBrk="1" hangingPunct="1">
              <a:lnSpc>
                <a:spcPct val="90000"/>
              </a:lnSpc>
              <a:spcBef>
                <a:spcPts val="1200"/>
              </a:spcBef>
              <a:buFont typeface="Wingdings" pitchFamily="2" charset="2"/>
              <a:buNone/>
            </a:pPr>
            <a:r>
              <a:rPr lang="en-US" sz="2000" smtClean="0">
                <a:latin typeface="Helvetica" pitchFamily="34" charset="0"/>
              </a:rPr>
              <a:t>Anderson, V. A., Anderson, P., Northam, E., Jacobs, R., &amp; Catroppa, C. 2001) Development of executive functions through late childhood in an Australian sample. </a:t>
            </a:r>
            <a:r>
              <a:rPr lang="en-US" sz="2000" i="1" smtClean="0">
                <a:latin typeface="Helvetica" pitchFamily="34" charset="0"/>
              </a:rPr>
              <a:t>Developmental Neuropsychology, 20</a:t>
            </a:r>
            <a:r>
              <a:rPr lang="en-US" sz="2000" smtClean="0">
                <a:latin typeface="Helvetica" pitchFamily="34" charset="0"/>
              </a:rPr>
              <a:t>, 385-406.</a:t>
            </a:r>
          </a:p>
          <a:p>
            <a:pPr lvl="2" eaLnBrk="1" hangingPunct="1">
              <a:lnSpc>
                <a:spcPct val="90000"/>
              </a:lnSpc>
              <a:spcBef>
                <a:spcPts val="1200"/>
              </a:spcBef>
              <a:buFont typeface="Wingdings" pitchFamily="2" charset="2"/>
              <a:buNone/>
            </a:pPr>
            <a:r>
              <a:rPr lang="en-US" sz="2000" smtClean="0">
                <a:latin typeface="Helvetica" pitchFamily="34" charset="0"/>
              </a:rPr>
              <a:t>Barkley, R. A. (1997). </a:t>
            </a:r>
            <a:r>
              <a:rPr lang="en-US" sz="2000" i="1" smtClean="0">
                <a:latin typeface="Helvetica" pitchFamily="34" charset="0"/>
              </a:rPr>
              <a:t>ADHD and the nature of self-control.</a:t>
            </a:r>
            <a:r>
              <a:rPr lang="en-US" sz="2000" smtClean="0">
                <a:latin typeface="Helvetica" pitchFamily="34" charset="0"/>
              </a:rPr>
              <a:t> New York: The Guilford Press.</a:t>
            </a:r>
          </a:p>
          <a:p>
            <a:pPr lvl="2" eaLnBrk="1" hangingPunct="1">
              <a:lnSpc>
                <a:spcPct val="90000"/>
              </a:lnSpc>
              <a:buFontTx/>
              <a:buNone/>
            </a:pPr>
            <a:r>
              <a:rPr lang="en-US" sz="2000" smtClean="0">
                <a:latin typeface="Helvetica" pitchFamily="34" charset="0"/>
              </a:rPr>
              <a:t>Buron, K. D. &amp; Curtis, M. B. (2003). </a:t>
            </a:r>
            <a:r>
              <a:rPr lang="en-US" sz="2000" i="1" smtClean="0">
                <a:latin typeface="Helvetica" pitchFamily="34" charset="0"/>
              </a:rPr>
              <a:t>The incredible 5-point scale. </a:t>
            </a:r>
            <a:r>
              <a:rPr lang="en-US" sz="2000" smtClean="0">
                <a:latin typeface="Helvetica" pitchFamily="34" charset="0"/>
              </a:rPr>
              <a:t>Shawnee Mission, KS: Autism Asperger Publishing Company. </a:t>
            </a:r>
          </a:p>
          <a:p>
            <a:pPr lvl="2" eaLnBrk="1" hangingPunct="1">
              <a:lnSpc>
                <a:spcPct val="90000"/>
              </a:lnSpc>
              <a:spcBef>
                <a:spcPts val="1200"/>
              </a:spcBef>
              <a:buFont typeface="Wingdings" pitchFamily="2" charset="2"/>
              <a:buNone/>
            </a:pPr>
            <a:r>
              <a:rPr lang="en-US" sz="2000" smtClean="0">
                <a:latin typeface="Helvetica" pitchFamily="34" charset="0"/>
              </a:rPr>
              <a:t>Dawson, P. &amp; Guare, R. (1998). </a:t>
            </a:r>
            <a:r>
              <a:rPr lang="en-US" sz="2000" i="1" smtClean="0">
                <a:latin typeface="Helvetica" pitchFamily="34" charset="0"/>
              </a:rPr>
              <a:t>Coaching the ADHD student</a:t>
            </a:r>
            <a:r>
              <a:rPr lang="en-US" sz="2000" smtClean="0">
                <a:latin typeface="Helvetica" pitchFamily="34" charset="0"/>
              </a:rPr>
              <a:t>. North Tonawanda, NY: Multi-Health Systems.</a:t>
            </a:r>
          </a:p>
          <a:p>
            <a:pPr lvl="2" eaLnBrk="1" hangingPunct="1">
              <a:lnSpc>
                <a:spcPct val="90000"/>
              </a:lnSpc>
              <a:spcBef>
                <a:spcPts val="1200"/>
              </a:spcBef>
              <a:buFont typeface="Wingdings" pitchFamily="2" charset="2"/>
              <a:buNone/>
            </a:pPr>
            <a:endParaRPr lang="en-US" sz="2000" smtClean="0">
              <a:latin typeface="Helvetica" pitchFamily="34" charset="0"/>
            </a:endParaRPr>
          </a:p>
          <a:p>
            <a:pPr lvl="2" eaLnBrk="1" hangingPunct="1">
              <a:lnSpc>
                <a:spcPct val="90000"/>
              </a:lnSpc>
              <a:spcBef>
                <a:spcPts val="1200"/>
              </a:spcBef>
              <a:buFont typeface="Wingdings" pitchFamily="2" charset="2"/>
              <a:buNone/>
            </a:pPr>
            <a:endParaRPr lang="en-US" sz="1800" i="1" smtClean="0">
              <a:latin typeface="Helvetica"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762000" y="304800"/>
            <a:ext cx="7772400" cy="1143000"/>
          </a:xfrm>
        </p:spPr>
        <p:txBody>
          <a:bodyPr/>
          <a:lstStyle/>
          <a:p>
            <a:pPr eaLnBrk="1" hangingPunct="1">
              <a:buFont typeface="Wingdings" pitchFamily="2" charset="2"/>
              <a:buNone/>
            </a:pPr>
            <a:r>
              <a:rPr lang="en-US" sz="2800" smtClean="0">
                <a:solidFill>
                  <a:schemeClr val="tx1"/>
                </a:solidFill>
                <a:latin typeface="Helvetica" pitchFamily="34" charset="0"/>
              </a:rPr>
              <a:t>References</a:t>
            </a:r>
            <a:endParaRPr lang="en-US" smtClean="0">
              <a:latin typeface="Helvetica" pitchFamily="34" charset="0"/>
            </a:endParaRPr>
          </a:p>
        </p:txBody>
      </p:sp>
      <p:sp>
        <p:nvSpPr>
          <p:cNvPr id="91139" name="Rectangle 3"/>
          <p:cNvSpPr>
            <a:spLocks noGrp="1" noChangeArrowheads="1"/>
          </p:cNvSpPr>
          <p:nvPr>
            <p:ph type="body" idx="1"/>
          </p:nvPr>
        </p:nvSpPr>
        <p:spPr>
          <a:xfrm>
            <a:off x="-152400" y="1143000"/>
            <a:ext cx="7772400" cy="4114800"/>
          </a:xfrm>
        </p:spPr>
        <p:txBody>
          <a:bodyPr>
            <a:normAutofit fontScale="92500" lnSpcReduction="20000"/>
          </a:bodyPr>
          <a:lstStyle/>
          <a:p>
            <a:pPr lvl="2" eaLnBrk="1" hangingPunct="1">
              <a:lnSpc>
                <a:spcPct val="90000"/>
              </a:lnSpc>
              <a:spcBef>
                <a:spcPts val="1200"/>
              </a:spcBef>
              <a:buFont typeface="Wingdings" pitchFamily="2" charset="2"/>
              <a:buNone/>
            </a:pPr>
            <a:endParaRPr lang="en-US" sz="2000" smtClean="0">
              <a:latin typeface="Helvetica" pitchFamily="34" charset="0"/>
            </a:endParaRPr>
          </a:p>
          <a:p>
            <a:pPr lvl="2" eaLnBrk="1" hangingPunct="1">
              <a:lnSpc>
                <a:spcPct val="90000"/>
              </a:lnSpc>
              <a:spcBef>
                <a:spcPts val="1200"/>
              </a:spcBef>
              <a:buFont typeface="Wingdings" pitchFamily="2" charset="2"/>
              <a:buNone/>
            </a:pPr>
            <a:r>
              <a:rPr lang="en-US" smtClean="0">
                <a:latin typeface="Helvetica" pitchFamily="34" charset="0"/>
              </a:rPr>
              <a:t>Dawson, P. &amp; Guare, R. (2004). </a:t>
            </a:r>
            <a:r>
              <a:rPr lang="en-US" i="1" smtClean="0">
                <a:latin typeface="Helvetica" pitchFamily="34" charset="0"/>
              </a:rPr>
              <a:t>Executive skills in children and adolescents: A practical guide to assessment and intervention</a:t>
            </a:r>
            <a:r>
              <a:rPr lang="en-US" smtClean="0">
                <a:latin typeface="Helvetica" pitchFamily="34" charset="0"/>
              </a:rPr>
              <a:t>. New York: The Guilford Press.</a:t>
            </a:r>
          </a:p>
          <a:p>
            <a:pPr lvl="2" eaLnBrk="1" hangingPunct="1">
              <a:lnSpc>
                <a:spcPct val="90000"/>
              </a:lnSpc>
              <a:spcBef>
                <a:spcPts val="1200"/>
              </a:spcBef>
              <a:buFont typeface="Wingdings" pitchFamily="2" charset="2"/>
              <a:buNone/>
            </a:pPr>
            <a:r>
              <a:rPr lang="en-US" smtClean="0">
                <a:latin typeface="Helvetica" pitchFamily="34" charset="0"/>
              </a:rPr>
              <a:t>Dawson, P., &amp; Guare, R. (in press). </a:t>
            </a:r>
            <a:r>
              <a:rPr lang="en-US" i="1" smtClean="0">
                <a:latin typeface="Helvetica" pitchFamily="34" charset="0"/>
              </a:rPr>
              <a:t>Smart but scattered: The revolutionary ”executive skills" approach to helping kids reach their potential.</a:t>
            </a:r>
            <a:r>
              <a:rPr lang="en-US" smtClean="0">
                <a:latin typeface="Helvetica" pitchFamily="34" charset="0"/>
              </a:rPr>
              <a:t> New York: The Guilford Press.</a:t>
            </a:r>
            <a:endParaRPr lang="en-US" i="1" smtClean="0">
              <a:latin typeface="Helvetica" pitchFamily="34" charset="0"/>
            </a:endParaRPr>
          </a:p>
          <a:p>
            <a:pPr lvl="2" eaLnBrk="1" hangingPunct="1">
              <a:lnSpc>
                <a:spcPct val="90000"/>
              </a:lnSpc>
              <a:buFontTx/>
              <a:buNone/>
            </a:pPr>
            <a:r>
              <a:rPr lang="en-US" smtClean="0">
                <a:latin typeface="Helvetica" pitchFamily="34" charset="0"/>
              </a:rPr>
              <a:t>Goldberg, D. (2005). </a:t>
            </a:r>
            <a:r>
              <a:rPr lang="en-US" i="1" smtClean="0">
                <a:latin typeface="Helvetica" pitchFamily="34" charset="0"/>
              </a:rPr>
              <a:t>The organized student</a:t>
            </a:r>
            <a:r>
              <a:rPr lang="en-US" smtClean="0">
                <a:latin typeface="Helvetica" pitchFamily="34" charset="0"/>
              </a:rPr>
              <a:t>. New York: Simon &amp; Schuster.</a:t>
            </a:r>
          </a:p>
          <a:p>
            <a:pPr lvl="2" eaLnBrk="1" hangingPunct="1">
              <a:lnSpc>
                <a:spcPct val="90000"/>
              </a:lnSpc>
              <a:buFontTx/>
              <a:buNone/>
            </a:pPr>
            <a:r>
              <a:rPr lang="en-US" smtClean="0">
                <a:latin typeface="Helvetica" pitchFamily="34" charset="0"/>
              </a:rPr>
              <a:t>Gray, C. (1993). </a:t>
            </a:r>
            <a:r>
              <a:rPr lang="en-US" i="1" smtClean="0">
                <a:latin typeface="Helvetica" pitchFamily="34" charset="0"/>
              </a:rPr>
              <a:t>The original social story book</a:t>
            </a:r>
            <a:r>
              <a:rPr lang="en-US" smtClean="0">
                <a:latin typeface="Helvetica" pitchFamily="34" charset="0"/>
              </a:rPr>
              <a:t>. Arlington, TX: Future Horizons, Inc. </a:t>
            </a:r>
          </a:p>
          <a:p>
            <a:pPr lvl="2" eaLnBrk="1" hangingPunct="1">
              <a:lnSpc>
                <a:spcPct val="90000"/>
              </a:lnSpc>
              <a:buFontTx/>
              <a:buNone/>
            </a:pPr>
            <a:r>
              <a:rPr lang="en-US" smtClean="0">
                <a:latin typeface="Helvetica" pitchFamily="34" charset="0"/>
              </a:rPr>
              <a:t>Goldberg, D. (2005). </a:t>
            </a:r>
            <a:r>
              <a:rPr lang="en-US" i="1" smtClean="0">
                <a:latin typeface="Helvetica" pitchFamily="34" charset="0"/>
              </a:rPr>
              <a:t>The organized student</a:t>
            </a:r>
            <a:r>
              <a:rPr lang="en-US" smtClean="0">
                <a:latin typeface="Helvetica" pitchFamily="34" charset="0"/>
              </a:rPr>
              <a:t>. New York: Simon &amp; Schuster.</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762000" y="304800"/>
            <a:ext cx="7772400" cy="1143000"/>
          </a:xfrm>
        </p:spPr>
        <p:txBody>
          <a:bodyPr/>
          <a:lstStyle/>
          <a:p>
            <a:pPr eaLnBrk="1" hangingPunct="1">
              <a:buFont typeface="Wingdings" pitchFamily="2" charset="2"/>
              <a:buNone/>
            </a:pPr>
            <a:r>
              <a:rPr lang="en-US" sz="2800" smtClean="0">
                <a:solidFill>
                  <a:schemeClr val="tx1"/>
                </a:solidFill>
                <a:latin typeface="Helvetica" pitchFamily="34" charset="0"/>
              </a:rPr>
              <a:t>References</a:t>
            </a:r>
            <a:endParaRPr lang="en-US" smtClean="0">
              <a:latin typeface="Helvetica" pitchFamily="34" charset="0"/>
            </a:endParaRPr>
          </a:p>
        </p:txBody>
      </p:sp>
      <p:sp>
        <p:nvSpPr>
          <p:cNvPr id="92163" name="Rectangle 3"/>
          <p:cNvSpPr>
            <a:spLocks noGrp="1" noChangeArrowheads="1"/>
          </p:cNvSpPr>
          <p:nvPr>
            <p:ph type="body" idx="1"/>
          </p:nvPr>
        </p:nvSpPr>
        <p:spPr>
          <a:xfrm>
            <a:off x="0" y="1219200"/>
            <a:ext cx="7772400" cy="4114800"/>
          </a:xfrm>
        </p:spPr>
        <p:txBody>
          <a:bodyPr>
            <a:normAutofit lnSpcReduction="10000"/>
          </a:bodyPr>
          <a:lstStyle/>
          <a:p>
            <a:pPr lvl="2" eaLnBrk="1" hangingPunct="1">
              <a:buFontTx/>
              <a:buNone/>
            </a:pPr>
            <a:r>
              <a:rPr lang="en-US" sz="2000" smtClean="0"/>
              <a:t>Gray, C. (1993). </a:t>
            </a:r>
            <a:r>
              <a:rPr lang="en-US" sz="2000" i="1" smtClean="0"/>
              <a:t>The original social story book</a:t>
            </a:r>
            <a:r>
              <a:rPr lang="en-US" sz="2000" smtClean="0"/>
              <a:t>. Arlington, TX: Future Horizons, Inc. </a:t>
            </a:r>
          </a:p>
          <a:p>
            <a:pPr lvl="2" eaLnBrk="1" hangingPunct="1">
              <a:buFontTx/>
              <a:buNone/>
            </a:pPr>
            <a:r>
              <a:rPr lang="en-US" sz="2000" smtClean="0"/>
              <a:t>Hart, T. &amp; Jacobs, H. E. (1993). Rehabilitation and management of behavioral disturbances following frontal lobe injury. </a:t>
            </a:r>
            <a:r>
              <a:rPr lang="en-US" sz="2000" i="1" smtClean="0"/>
              <a:t>Journal of Head Trauma Rehabilitation, 8</a:t>
            </a:r>
            <a:r>
              <a:rPr lang="en-US" sz="2000" smtClean="0"/>
              <a:t>. 1-12 .</a:t>
            </a:r>
          </a:p>
          <a:p>
            <a:pPr lvl="2" eaLnBrk="1" hangingPunct="1">
              <a:buFontTx/>
              <a:buNone/>
            </a:pPr>
            <a:r>
              <a:rPr lang="en-US" sz="2000" smtClean="0"/>
              <a:t>Huebner, D. (2007). </a:t>
            </a:r>
            <a:r>
              <a:rPr lang="en-US" sz="2000" i="1" smtClean="0"/>
              <a:t>What to do when you grumble too much</a:t>
            </a:r>
            <a:r>
              <a:rPr lang="en-US" sz="2000" smtClean="0"/>
              <a:t>. Washington, D.C.: Magination Press.</a:t>
            </a:r>
          </a:p>
          <a:p>
            <a:pPr lvl="2" eaLnBrk="1" hangingPunct="1">
              <a:buFontTx/>
              <a:buNone/>
            </a:pPr>
            <a:r>
              <a:rPr lang="en-US" sz="2000" smtClean="0"/>
              <a:t>Huebner, D. (2006). </a:t>
            </a:r>
            <a:r>
              <a:rPr lang="en-US" sz="2000" i="1" smtClean="0"/>
              <a:t>What to do when you worry too much</a:t>
            </a:r>
            <a:r>
              <a:rPr lang="en-US" sz="2000" smtClean="0"/>
              <a:t>. Washington, D.C.: Magination Press.</a:t>
            </a:r>
          </a:p>
          <a:p>
            <a:pPr lvl="2" eaLnBrk="1" hangingPunct="1">
              <a:buFontTx/>
              <a:buNone/>
            </a:pPr>
            <a:r>
              <a:rPr lang="en-US" sz="2000" smtClean="0"/>
              <a:t>Huebner, D. (2007). </a:t>
            </a:r>
            <a:r>
              <a:rPr lang="en-US" sz="2000" i="1" smtClean="0"/>
              <a:t>What to do when your brain gets stuck</a:t>
            </a:r>
            <a:r>
              <a:rPr lang="en-US" sz="2000" smtClean="0"/>
              <a:t>. Washington, D.C.: Magination Press.</a:t>
            </a:r>
          </a:p>
          <a:p>
            <a:pPr lvl="2" eaLnBrk="1" hangingPunct="1">
              <a:buFontTx/>
              <a:buNone/>
            </a:pPr>
            <a:r>
              <a:rPr lang="en-US" sz="2000" smtClean="0"/>
              <a:t>Huebner, D. (2007). </a:t>
            </a:r>
            <a:r>
              <a:rPr lang="en-US" sz="2000" i="1" smtClean="0"/>
              <a:t>What to do when your temper flares. </a:t>
            </a:r>
            <a:r>
              <a:rPr lang="en-US" sz="2000" smtClean="0"/>
              <a:t>Washington, D.C.: Magination Press.</a:t>
            </a:r>
          </a:p>
        </p:txBody>
      </p:sp>
      <p:sp>
        <p:nvSpPr>
          <p:cNvPr id="92164" name="Rectangle 4"/>
          <p:cNvSpPr>
            <a:spLocks noChangeArrowheads="1"/>
          </p:cNvSpPr>
          <p:nvPr/>
        </p:nvSpPr>
        <p:spPr bwMode="auto">
          <a:xfrm>
            <a:off x="9534525" y="5956300"/>
            <a:ext cx="184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en-US" sz="3600">
              <a:latin typeface="Helvetica"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p:txBody>
          <a:bodyPr/>
          <a:lstStyle/>
          <a:p>
            <a:r>
              <a:rPr lang="en-US" smtClean="0"/>
              <a:t>Poll: Next Classes Strategies</a:t>
            </a:r>
          </a:p>
        </p:txBody>
      </p:sp>
      <p:sp>
        <p:nvSpPr>
          <p:cNvPr id="3" name="Content Placeholder 2"/>
          <p:cNvSpPr>
            <a:spLocks noGrp="1"/>
          </p:cNvSpPr>
          <p:nvPr>
            <p:ph idx="1"/>
          </p:nvPr>
        </p:nvSpPr>
        <p:spPr>
          <a:xfrm>
            <a:off x="263525" y="1066800"/>
            <a:ext cx="8651875" cy="5410200"/>
          </a:xfrm>
          <a:solidFill>
            <a:schemeClr val="tx1">
              <a:lumMod val="10000"/>
              <a:lumOff val="90000"/>
            </a:schemeClr>
          </a:solidFill>
        </p:spPr>
        <p:txBody>
          <a:bodyPr/>
          <a:lstStyle/>
          <a:p>
            <a:pPr>
              <a:defRPr/>
            </a:pPr>
            <a:r>
              <a:rPr lang="en-US" dirty="0" smtClean="0"/>
              <a:t>Framing Your Thoughts: Writing Strategies</a:t>
            </a:r>
          </a:p>
          <a:p>
            <a:pPr>
              <a:defRPr/>
            </a:pPr>
            <a:r>
              <a:rPr lang="en-US" dirty="0" smtClean="0"/>
              <a:t>Reading Strategies: Comprehension</a:t>
            </a:r>
          </a:p>
          <a:p>
            <a:pPr>
              <a:defRPr/>
            </a:pPr>
            <a:r>
              <a:rPr lang="en-US" dirty="0" smtClean="0"/>
              <a:t>Inclusion Strategies</a:t>
            </a:r>
          </a:p>
          <a:p>
            <a:pPr>
              <a:defRPr/>
            </a:pPr>
            <a:r>
              <a:rPr lang="en-US" dirty="0" smtClean="0"/>
              <a:t>Story Grammar Marker.</a:t>
            </a:r>
          </a:p>
          <a:p>
            <a:pPr>
              <a:defRPr/>
            </a:pPr>
            <a:r>
              <a:rPr lang="en-US" dirty="0" smtClean="0"/>
              <a:t>Curriculum design</a:t>
            </a:r>
          </a:p>
          <a:p>
            <a:pPr>
              <a:defRPr/>
            </a:pPr>
            <a:r>
              <a:rPr lang="en-US" smtClean="0"/>
              <a:t>Last Class</a:t>
            </a:r>
            <a:endParaRPr lang="en-US" dirty="0" smtClean="0"/>
          </a:p>
          <a:p>
            <a:pPr>
              <a:defRPr/>
            </a:pPr>
            <a:endParaRPr lang="en-US" dirty="0" smtClean="0"/>
          </a:p>
          <a:p>
            <a:pPr marL="0" indent="0">
              <a:buFontTx/>
              <a:buNone/>
              <a:defRPr/>
            </a:pPr>
            <a:endParaRPr lang="en-US" dirty="0"/>
          </a:p>
        </p:txBody>
      </p:sp>
      <p:pic>
        <p:nvPicPr>
          <p:cNvPr id="9318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025" y="4648200"/>
            <a:ext cx="87153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xfrm>
            <a:off x="0" y="1371600"/>
            <a:ext cx="7386638" cy="4724400"/>
          </a:xfrm>
        </p:spPr>
        <p:txBody>
          <a:bodyPr/>
          <a:lstStyle/>
          <a:p>
            <a:pPr lvl="4" algn="ctr" eaLnBrk="1" hangingPunct="1">
              <a:buFontTx/>
              <a:buNone/>
            </a:pPr>
            <a:endParaRPr lang="en-US" sz="2400" smtClean="0"/>
          </a:p>
          <a:p>
            <a:pPr eaLnBrk="1" hangingPunct="1"/>
            <a:r>
              <a:rPr lang="en-US" smtClean="0"/>
              <a:t>Your Brain Has To Figure It Out, Before Your Body Can Help Out!  </a:t>
            </a:r>
          </a:p>
          <a:p>
            <a:pPr eaLnBrk="1" hangingPunct="1"/>
            <a:r>
              <a:rPr lang="en-US" smtClean="0"/>
              <a:t>Prioritizing…can’t happen without Brain Organization. </a:t>
            </a:r>
          </a:p>
          <a:p>
            <a:pPr eaLnBrk="1" hangingPunct="1"/>
            <a:endParaRPr lang="en-US" smtClean="0"/>
          </a:p>
        </p:txBody>
      </p:sp>
      <p:sp>
        <p:nvSpPr>
          <p:cNvPr id="26627" name="Rectangle 3"/>
          <p:cNvSpPr>
            <a:spLocks noGrp="1" noChangeArrowheads="1"/>
          </p:cNvSpPr>
          <p:nvPr>
            <p:ph type="title"/>
          </p:nvPr>
        </p:nvSpPr>
        <p:spPr>
          <a:xfrm>
            <a:off x="152400" y="228600"/>
            <a:ext cx="7477125" cy="1143000"/>
          </a:xfrm>
        </p:spPr>
        <p:txBody>
          <a:bodyPr/>
          <a:lstStyle/>
          <a:p>
            <a:pPr eaLnBrk="1" hangingPunct="1"/>
            <a:r>
              <a:rPr lang="en-US" smtClean="0"/>
              <a:t>Gestalt: organization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Problems students have</a:t>
            </a:r>
          </a:p>
        </p:txBody>
      </p:sp>
      <p:sp>
        <p:nvSpPr>
          <p:cNvPr id="27651" name="Rectangle 3"/>
          <p:cNvSpPr>
            <a:spLocks noGrp="1" noChangeArrowheads="1"/>
          </p:cNvSpPr>
          <p:nvPr>
            <p:ph type="body" idx="1"/>
          </p:nvPr>
        </p:nvSpPr>
        <p:spPr>
          <a:xfrm>
            <a:off x="152400" y="1219200"/>
            <a:ext cx="7386638" cy="4497388"/>
          </a:xfrm>
        </p:spPr>
        <p:txBody>
          <a:bodyPr/>
          <a:lstStyle/>
          <a:p>
            <a:pPr lvl="4" eaLnBrk="1" hangingPunct="1">
              <a:buFontTx/>
              <a:buNone/>
            </a:pPr>
            <a:endParaRPr lang="en-US" smtClean="0"/>
          </a:p>
          <a:p>
            <a:pPr eaLnBrk="1" hangingPunct="1"/>
            <a:r>
              <a:rPr lang="en-US" smtClean="0"/>
              <a:t>Over-focus on details; don’t see the whole picture </a:t>
            </a:r>
          </a:p>
          <a:p>
            <a:pPr eaLnBrk="1" hangingPunct="1"/>
            <a:r>
              <a:rPr lang="en-US" smtClean="0"/>
              <a:t>Don’t account for contextual cues </a:t>
            </a:r>
          </a:p>
          <a:p>
            <a:pPr eaLnBrk="1" hangingPunct="1"/>
            <a:r>
              <a:rPr lang="en-US" smtClean="0"/>
              <a:t>Plug into a specific instruction but don’t see how it relates to the next item (constant strugglers) </a:t>
            </a:r>
          </a:p>
          <a:p>
            <a:pPr eaLnBrk="1" hangingPunct="1"/>
            <a:r>
              <a:rPr lang="en-US" smtClean="0"/>
              <a:t>Very weak ability to organize/prioritize </a:t>
            </a:r>
          </a:p>
          <a:p>
            <a:pPr eaLnBrk="1" hangingPunct="1"/>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4436</Words>
  <Application>Microsoft Office PowerPoint</Application>
  <PresentationFormat>On-screen Show (4:3)</PresentationFormat>
  <Paragraphs>470</Paragraphs>
  <Slides>73</Slides>
  <Notes>71</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Office Theme</vt:lpstr>
      <vt:lpstr>PowerPoint Presentation</vt:lpstr>
      <vt:lpstr>How Does Executive Function Affect Learning ?</vt:lpstr>
      <vt:lpstr>PowerPoint Presentation</vt:lpstr>
      <vt:lpstr>PowerPoint Presentation</vt:lpstr>
      <vt:lpstr>PowerPoint Presentation</vt:lpstr>
      <vt:lpstr>Why are organization skills important ?</vt:lpstr>
      <vt:lpstr>Organization Skills</vt:lpstr>
      <vt:lpstr>Gestalt: organization</vt:lpstr>
      <vt:lpstr>Problems students have</vt:lpstr>
      <vt:lpstr>PowerPoint Presentation</vt:lpstr>
      <vt:lpstr>Organization Skills</vt:lpstr>
      <vt:lpstr>Breaking Down Tasks</vt:lpstr>
      <vt:lpstr>Michelle Garcia Winner   Factors impacting Organizational Skills</vt:lpstr>
      <vt:lpstr>PowerPoint Presentation</vt:lpstr>
      <vt:lpstr>The 10 Steps of Organization</vt:lpstr>
      <vt:lpstr>PowerPoint Presentation</vt:lpstr>
      <vt:lpstr>PowerPoint Presentation</vt:lpstr>
      <vt:lpstr>Flexibility</vt:lpstr>
      <vt:lpstr>PowerPoint Presentation</vt:lpstr>
      <vt:lpstr>Persistence</vt:lpstr>
      <vt:lpstr>Environment</vt:lpstr>
      <vt:lpstr>Ideas</vt:lpstr>
      <vt:lpstr>Ideas</vt:lpstr>
      <vt:lpstr>Chunking </vt:lpstr>
      <vt:lpstr>Involve the student </vt:lpstr>
      <vt:lpstr>PowerPoint Presentation</vt:lpstr>
      <vt:lpstr>PowerPoint Presentation</vt:lpstr>
      <vt:lpstr>Time management</vt:lpstr>
      <vt:lpstr>PowerPoint Presentation</vt:lpstr>
      <vt:lpstr>Long Term Calendar</vt:lpstr>
      <vt:lpstr>Calendars/Planners</vt:lpstr>
      <vt:lpstr>Perception Worksheet</vt:lpstr>
      <vt:lpstr>Teaching how to ask for help</vt:lpstr>
      <vt:lpstr>Teaching about Rewards</vt:lpstr>
      <vt:lpstr>Strategy</vt:lpstr>
      <vt:lpstr>Intelligence does not equal Organized</vt:lpstr>
      <vt:lpstr>Homework</vt:lpstr>
      <vt:lpstr>Homework</vt:lpstr>
      <vt:lpstr>Homework</vt:lpstr>
      <vt:lpstr>What do I Need to Do?</vt:lpstr>
      <vt:lpstr>How to continue to do the work when you don’t want to.</vt:lpstr>
      <vt:lpstr>PowerPoint Presentation</vt:lpstr>
      <vt:lpstr>PowerPoint Presentation</vt:lpstr>
      <vt:lpstr>PowerPoint Presentation</vt:lpstr>
      <vt:lpstr>Organization of the Process using Ziggurat</vt:lpstr>
      <vt:lpstr>PowerPoint Presentation</vt:lpstr>
      <vt:lpstr>ASSESSMENT PROCEDURES</vt:lpstr>
      <vt:lpstr>ASSESSMENT OF EXECUTIVE SKILLS</vt:lpstr>
      <vt:lpstr>ASSESSMENT OF EXECUTIVE SKILLS</vt:lpstr>
      <vt:lpstr>Modify the environment</vt:lpstr>
      <vt:lpstr>Change the physical or social environment</vt:lpstr>
      <vt:lpstr>Modify the tasks we expect  youngsters to perform</vt:lpstr>
      <vt:lpstr>Change the way we interact </vt:lpstr>
      <vt:lpstr>TEACH deficient skills</vt:lpstr>
      <vt:lpstr>7 steps to teaching executive skills</vt:lpstr>
      <vt:lpstr>7 steps to teaching executive skills</vt:lpstr>
      <vt:lpstr>Goal: Remember to bring home needed materials for homework</vt:lpstr>
      <vt:lpstr>Goal: Remember to bring home needed materials for homework</vt:lpstr>
      <vt:lpstr>Goal: Remember to bring home needed materials for homework</vt:lpstr>
      <vt:lpstr>Goal: Remember to bring home needed materials for homework</vt:lpstr>
      <vt:lpstr>Examples of Infusing Metacognitive Questions into Daily Instruction</vt:lpstr>
      <vt:lpstr>Examples of Infusing Metacognitive Questions into Daily Instruction</vt:lpstr>
      <vt:lpstr>Example: Goal: improve task initiation/sustained attention by improving homework completion rate.</vt:lpstr>
      <vt:lpstr>Intensive Level </vt:lpstr>
      <vt:lpstr>Intensive Level</vt:lpstr>
      <vt:lpstr>Sample Support Plan</vt:lpstr>
      <vt:lpstr>Sample Support Plan</vt:lpstr>
      <vt:lpstr>Sample Support Plan</vt:lpstr>
      <vt:lpstr>Sample Support Plan</vt:lpstr>
      <vt:lpstr>References</vt:lpstr>
      <vt:lpstr>References</vt:lpstr>
      <vt:lpstr>References</vt:lpstr>
      <vt:lpstr>Poll: Next Classes Strategies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dc:creator>
  <cp:lastModifiedBy>Patricia</cp:lastModifiedBy>
  <cp:revision>1</cp:revision>
  <dcterms:created xsi:type="dcterms:W3CDTF">2012-02-05T10:44:47Z</dcterms:created>
  <dcterms:modified xsi:type="dcterms:W3CDTF">2012-02-05T10:46:56Z</dcterms:modified>
</cp:coreProperties>
</file>